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3"/>
    <p:sldId id="257" r:id="rId34"/>
    <p:sldId id="258" r:id="rId35"/>
    <p:sldId id="259" r:id="rId36"/>
    <p:sldId id="260" r:id="rId37"/>
    <p:sldId id="261" r:id="rId38"/>
    <p:sldId id="262" r:id="rId39"/>
    <p:sldId id="263" r:id="rId40"/>
    <p:sldId id="264" r:id="rId41"/>
    <p:sldId id="265" r:id="rId42"/>
    <p:sldId id="266" r:id="rId43"/>
    <p:sldId id="267" r:id="rId44"/>
    <p:sldId id="268" r:id="rId45"/>
    <p:sldId id="269" r:id="rId46"/>
    <p:sldId id="270" r:id="rId47"/>
    <p:sldId id="271" r:id="rId48"/>
    <p:sldId id="272" r:id="rId49"/>
    <p:sldId id="273" r:id="rId50"/>
  </p:sldIdLst>
  <p:sldSz cx="18288000" cy="10287000"/>
  <p:notesSz cx="6858000" cy="9144000"/>
  <p:embeddedFontLst>
    <p:embeddedFont>
      <p:font typeface="Merriweather" charset="1" panose="00000500000000000000"/>
      <p:regular r:id="rId6"/>
    </p:embeddedFont>
    <p:embeddedFont>
      <p:font typeface="Merriweather Bold" charset="1" panose="00000800000000000000"/>
      <p:regular r:id="rId7"/>
    </p:embeddedFont>
    <p:embeddedFont>
      <p:font typeface="Merriweather Italics" charset="1" panose="00000500000000000000"/>
      <p:regular r:id="rId8"/>
    </p:embeddedFont>
    <p:embeddedFont>
      <p:font typeface="Merriweather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DM Sans" charset="1" panose="00000000000000000000"/>
      <p:regular r:id="rId14"/>
    </p:embeddedFont>
    <p:embeddedFont>
      <p:font typeface="DM Sans Bold" charset="1" panose="00000000000000000000"/>
      <p:regular r:id="rId15"/>
    </p:embeddedFont>
    <p:embeddedFont>
      <p:font typeface="DM Sans Italics" charset="1" panose="00000000000000000000"/>
      <p:regular r:id="rId16"/>
    </p:embeddedFont>
    <p:embeddedFont>
      <p:font typeface="DM Sans Bold Italics" charset="1" panose="00000000000000000000"/>
      <p:regular r:id="rId17"/>
    </p:embeddedFont>
    <p:embeddedFont>
      <p:font typeface="Open Sans Extra Bold" charset="1" panose="020B0906030804020204"/>
      <p:regular r:id="rId18"/>
    </p:embeddedFont>
    <p:embeddedFont>
      <p:font typeface="Open Sans Extra Bold Italics" charset="1" panose="020B0906030804020204"/>
      <p:regular r:id="rId19"/>
    </p:embeddedFont>
    <p:embeddedFont>
      <p:font typeface="TT Hoves" charset="1" panose="02000003020000060003"/>
      <p:regular r:id="rId20"/>
    </p:embeddedFont>
    <p:embeddedFont>
      <p:font typeface="TT Hoves Bold" charset="1" panose="02000003020000060003"/>
      <p:regular r:id="rId21"/>
    </p:embeddedFont>
    <p:embeddedFont>
      <p:font typeface="TT Hoves Italics" charset="1" panose="02000003020000060003"/>
      <p:regular r:id="rId22"/>
    </p:embeddedFont>
    <p:embeddedFont>
      <p:font typeface="TT Hoves Bold Italics" charset="1" panose="02000003020000060003"/>
      <p:regular r:id="rId23"/>
    </p:embeddedFont>
    <p:embeddedFont>
      <p:font typeface="Helios" charset="1" panose="020B0504020202020204"/>
      <p:regular r:id="rId24"/>
    </p:embeddedFont>
    <p:embeddedFont>
      <p:font typeface="Helios Bold" charset="1" panose="020B0704020202020204"/>
      <p:regular r:id="rId25"/>
    </p:embeddedFont>
    <p:embeddedFont>
      <p:font typeface="Helios Italics" charset="1" panose="020B0503020202090204"/>
      <p:regular r:id="rId26"/>
    </p:embeddedFont>
    <p:embeddedFont>
      <p:font typeface="Helios Bold Italics" charset="1" panose="020B0703020202090204"/>
      <p:regular r:id="rId27"/>
    </p:embeddedFont>
    <p:embeddedFont>
      <p:font typeface="Quicksand" charset="1" panose="00000500000000000000"/>
      <p:regular r:id="rId28"/>
    </p:embeddedFont>
    <p:embeddedFont>
      <p:font typeface="Quicksand Bold" charset="1" panose="00000800000000000000"/>
      <p:regular r:id="rId29"/>
    </p:embeddedFont>
    <p:embeddedFont>
      <p:font typeface="Quicksand Light" charset="1" panose="00000400000000000000"/>
      <p:regular r:id="rId30"/>
    </p:embeddedFont>
    <p:embeddedFont>
      <p:font typeface="Quicksand Medium" charset="1" panose="00000600000000000000"/>
      <p:regular r:id="rId31"/>
    </p:embeddedFont>
    <p:embeddedFont>
      <p:font typeface="Paytone One" charset="1" panose="000005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slides/slide1.xml" Type="http://schemas.openxmlformats.org/officeDocument/2006/relationships/slide"/><Relationship Id="rId34" Target="slides/slide2.xml" Type="http://schemas.openxmlformats.org/officeDocument/2006/relationships/slide"/><Relationship Id="rId35" Target="slides/slide3.xml" Type="http://schemas.openxmlformats.org/officeDocument/2006/relationships/slide"/><Relationship Id="rId36" Target="slides/slide4.xml" Type="http://schemas.openxmlformats.org/officeDocument/2006/relationships/slide"/><Relationship Id="rId37" Target="slides/slide5.xml" Type="http://schemas.openxmlformats.org/officeDocument/2006/relationships/slide"/><Relationship Id="rId38" Target="slides/slide6.xml" Type="http://schemas.openxmlformats.org/officeDocument/2006/relationships/slide"/><Relationship Id="rId39" Target="slides/slide7.xml" Type="http://schemas.openxmlformats.org/officeDocument/2006/relationships/slide"/><Relationship Id="rId4" Target="theme/theme1.xml" Type="http://schemas.openxmlformats.org/officeDocument/2006/relationships/theme"/><Relationship Id="rId40" Target="slides/slide8.xml" Type="http://schemas.openxmlformats.org/officeDocument/2006/relationships/slide"/><Relationship Id="rId41" Target="slides/slide9.xml" Type="http://schemas.openxmlformats.org/officeDocument/2006/relationships/slide"/><Relationship Id="rId42" Target="slides/slide10.xml" Type="http://schemas.openxmlformats.org/officeDocument/2006/relationships/slide"/><Relationship Id="rId43" Target="slides/slide11.xml" Type="http://schemas.openxmlformats.org/officeDocument/2006/relationships/slide"/><Relationship Id="rId44" Target="slides/slide12.xml" Type="http://schemas.openxmlformats.org/officeDocument/2006/relationships/slide"/><Relationship Id="rId45" Target="slides/slide13.xml" Type="http://schemas.openxmlformats.org/officeDocument/2006/relationships/slide"/><Relationship Id="rId46" Target="slides/slide14.xml" Type="http://schemas.openxmlformats.org/officeDocument/2006/relationships/slide"/><Relationship Id="rId47" Target="slides/slide15.xml" Type="http://schemas.openxmlformats.org/officeDocument/2006/relationships/slide"/><Relationship Id="rId48" Target="slides/slide16.xml" Type="http://schemas.openxmlformats.org/officeDocument/2006/relationships/slide"/><Relationship Id="rId49" Target="slides/slide17.xml" Type="http://schemas.openxmlformats.org/officeDocument/2006/relationships/slide"/><Relationship Id="rId5" Target="tableStyles.xml" Type="http://schemas.openxmlformats.org/officeDocument/2006/relationships/tableStyles"/><Relationship Id="rId50" Target="slides/slide18.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gif>
</file>

<file path=ppt/media/image20.png>
</file>

<file path=ppt/media/image21.png>
</file>

<file path=ppt/media/image22.gif>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gif"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0" y="-54"/>
            <a:ext cx="8471394" cy="9258354"/>
          </a:xfrm>
          <a:prstGeom prst="rect">
            <a:avLst/>
          </a:prstGeom>
        </p:spPr>
      </p:pic>
      <p:grpSp>
        <p:nvGrpSpPr>
          <p:cNvPr name="Group 3" id="3"/>
          <p:cNvGrpSpPr/>
          <p:nvPr/>
        </p:nvGrpSpPr>
        <p:grpSpPr>
          <a:xfrm rot="0">
            <a:off x="-1287623" y="9258327"/>
            <a:ext cx="5765006" cy="1028646"/>
            <a:chOff x="0" y="0"/>
            <a:chExt cx="7686674" cy="1371528"/>
          </a:xfrm>
        </p:grpSpPr>
        <p:grpSp>
          <p:nvGrpSpPr>
            <p:cNvPr name="Group 4" id="4"/>
            <p:cNvGrpSpPr/>
            <p:nvPr/>
          </p:nvGrpSpPr>
          <p:grpSpPr>
            <a:xfrm rot="0">
              <a:off x="0" y="0"/>
              <a:ext cx="7686674" cy="1371528"/>
              <a:chOff x="0" y="0"/>
              <a:chExt cx="1049690" cy="187296"/>
            </a:xfrm>
          </p:grpSpPr>
          <p:sp>
            <p:nvSpPr>
              <p:cNvPr name="Freeform 5" id="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6" id="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7" id="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8" id="8"/>
          <p:cNvGrpSpPr/>
          <p:nvPr/>
        </p:nvGrpSpPr>
        <p:grpSpPr>
          <a:xfrm rot="0">
            <a:off x="13599743" y="9258354"/>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a:t>
              </a:r>
            </a:p>
          </p:txBody>
        </p:sp>
      </p:grpSp>
      <p:pic>
        <p:nvPicPr>
          <p:cNvPr name="Picture 13" id="13"/>
          <p:cNvPicPr>
            <a:picLocks noChangeAspect="true"/>
          </p:cNvPicPr>
          <p:nvPr/>
        </p:nvPicPr>
        <p:blipFill>
          <a:blip r:embed="rId3"/>
          <a:srcRect l="0" t="21875" r="0" b="21874"/>
          <a:stretch>
            <a:fillRect/>
          </a:stretch>
        </p:blipFill>
        <p:spPr>
          <a:xfrm flipH="false" flipV="false" rot="0">
            <a:off x="0" y="0"/>
            <a:ext cx="18287952" cy="10286973"/>
          </a:xfrm>
          <a:prstGeom prst="rect">
            <a:avLst/>
          </a:prstGeom>
        </p:spPr>
      </p:pic>
      <p:sp>
        <p:nvSpPr>
          <p:cNvPr name="TextBox 14" id="14"/>
          <p:cNvSpPr txBox="true"/>
          <p:nvPr/>
        </p:nvSpPr>
        <p:spPr>
          <a:xfrm rot="0">
            <a:off x="9572083" y="3591473"/>
            <a:ext cx="4027660" cy="547334"/>
          </a:xfrm>
          <a:prstGeom prst="rect">
            <a:avLst/>
          </a:prstGeom>
        </p:spPr>
        <p:txBody>
          <a:bodyPr anchor="t" rtlCol="false" tIns="0" lIns="0" bIns="0" rIns="0">
            <a:spAutoFit/>
          </a:bodyPr>
          <a:lstStyle/>
          <a:p>
            <a:pPr>
              <a:lnSpc>
                <a:spcPts val="4479"/>
              </a:lnSpc>
            </a:pPr>
            <a:r>
              <a:rPr lang="en-US" sz="3199">
                <a:solidFill>
                  <a:srgbClr val="2A2E3A"/>
                </a:solidFill>
                <a:latin typeface="Helios Bold"/>
              </a:rPr>
              <a:t>Chapter 12.5</a:t>
            </a:r>
          </a:p>
        </p:txBody>
      </p:sp>
      <p:sp>
        <p:nvSpPr>
          <p:cNvPr name="TextBox 15" id="15"/>
          <p:cNvSpPr txBox="true"/>
          <p:nvPr/>
        </p:nvSpPr>
        <p:spPr>
          <a:xfrm rot="0">
            <a:off x="9572083" y="1019175"/>
            <a:ext cx="8096169" cy="2199432"/>
          </a:xfrm>
          <a:prstGeom prst="rect">
            <a:avLst/>
          </a:prstGeom>
        </p:spPr>
        <p:txBody>
          <a:bodyPr anchor="t" rtlCol="false" tIns="0" lIns="0" bIns="0" rIns="0">
            <a:spAutoFit/>
          </a:bodyPr>
          <a:lstStyle/>
          <a:p>
            <a:pPr>
              <a:lnSpc>
                <a:spcPts val="8622"/>
              </a:lnSpc>
            </a:pPr>
            <a:r>
              <a:rPr lang="en-US" sz="7185">
                <a:solidFill>
                  <a:srgbClr val="2A2E3A"/>
                </a:solidFill>
                <a:latin typeface="TT Hoves Bold"/>
              </a:rPr>
              <a:t>PHYSICAL AND </a:t>
            </a:r>
          </a:p>
          <a:p>
            <a:pPr>
              <a:lnSpc>
                <a:spcPts val="8622"/>
              </a:lnSpc>
            </a:pPr>
            <a:r>
              <a:rPr lang="en-US" sz="7185">
                <a:solidFill>
                  <a:srgbClr val="2A2E3A"/>
                </a:solidFill>
                <a:latin typeface="TT Hoves Bold"/>
              </a:rPr>
              <a:t>DEVICE MODELS</a:t>
            </a:r>
          </a:p>
        </p:txBody>
      </p:sp>
      <p:sp>
        <p:nvSpPr>
          <p:cNvPr name="TextBox 16" id="16"/>
          <p:cNvSpPr txBox="true"/>
          <p:nvPr/>
        </p:nvSpPr>
        <p:spPr>
          <a:xfrm rot="0">
            <a:off x="9572083" y="5901272"/>
            <a:ext cx="5407767" cy="3357028"/>
          </a:xfrm>
          <a:prstGeom prst="rect">
            <a:avLst/>
          </a:prstGeom>
        </p:spPr>
        <p:txBody>
          <a:bodyPr anchor="t" rtlCol="false" tIns="0" lIns="0" bIns="0" rIns="0">
            <a:spAutoFit/>
          </a:bodyPr>
          <a:lstStyle/>
          <a:p>
            <a:pPr>
              <a:lnSpc>
                <a:spcPts val="4479"/>
              </a:lnSpc>
            </a:pPr>
          </a:p>
          <a:p>
            <a:pPr>
              <a:lnSpc>
                <a:spcPts val="4479"/>
              </a:lnSpc>
            </a:pPr>
            <a:r>
              <a:rPr lang="en-US" sz="3199">
                <a:solidFill>
                  <a:srgbClr val="2A2E3A"/>
                </a:solidFill>
                <a:latin typeface="Helios Bold"/>
              </a:rPr>
              <a:t>Present By</a:t>
            </a:r>
          </a:p>
          <a:p>
            <a:pPr>
              <a:lnSpc>
                <a:spcPts val="4479"/>
              </a:lnSpc>
            </a:pPr>
            <a:r>
              <a:rPr lang="en-US" sz="3199">
                <a:solidFill>
                  <a:srgbClr val="2A2E3A"/>
                </a:solidFill>
                <a:latin typeface="Helios Bold"/>
              </a:rPr>
              <a:t>Nahidul Islam - 2028</a:t>
            </a:r>
          </a:p>
          <a:p>
            <a:pPr>
              <a:lnSpc>
                <a:spcPts val="4479"/>
              </a:lnSpc>
            </a:pPr>
            <a:r>
              <a:rPr lang="en-US" sz="3199">
                <a:solidFill>
                  <a:srgbClr val="2A2E3A"/>
                </a:solidFill>
                <a:latin typeface="Helios Bold"/>
              </a:rPr>
              <a:t>Md.Shakil Hossain - 2023</a:t>
            </a:r>
          </a:p>
          <a:p>
            <a:pPr>
              <a:lnSpc>
                <a:spcPts val="4479"/>
              </a:lnSpc>
            </a:pPr>
            <a:r>
              <a:rPr lang="en-US" sz="3199">
                <a:solidFill>
                  <a:srgbClr val="2A2E3A"/>
                </a:solidFill>
                <a:latin typeface="Helios Bold"/>
              </a:rPr>
              <a:t>Mahbubur Rahman - 2024</a:t>
            </a:r>
          </a:p>
          <a:p>
            <a:pPr>
              <a:lnSpc>
                <a:spcPts val="447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853685" y="1028700"/>
            <a:ext cx="9274149" cy="1143363"/>
            <a:chOff x="0" y="0"/>
            <a:chExt cx="2442574" cy="301133"/>
          </a:xfrm>
        </p:grpSpPr>
        <p:sp>
          <p:nvSpPr>
            <p:cNvPr name="Freeform 3" id="3"/>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Method 2</a:t>
            </a:r>
          </a:p>
        </p:txBody>
      </p:sp>
      <p:sp>
        <p:nvSpPr>
          <p:cNvPr name="Freeform 6" id="6"/>
          <p:cNvSpPr/>
          <p:nvPr/>
        </p:nvSpPr>
        <p:spPr>
          <a:xfrm flipH="false" flipV="false" rot="0">
            <a:off x="2810831" y="2829006"/>
            <a:ext cx="12666337" cy="4628988"/>
          </a:xfrm>
          <a:custGeom>
            <a:avLst/>
            <a:gdLst/>
            <a:ahLst/>
            <a:cxnLst/>
            <a:rect r="r" b="b" t="t" l="l"/>
            <a:pathLst>
              <a:path h="4628988" w="12666337">
                <a:moveTo>
                  <a:pt x="0" y="0"/>
                </a:moveTo>
                <a:lnTo>
                  <a:pt x="12666338" y="0"/>
                </a:lnTo>
                <a:lnTo>
                  <a:pt x="12666338" y="4628988"/>
                </a:lnTo>
                <a:lnTo>
                  <a:pt x="0" y="4628988"/>
                </a:lnTo>
                <a:lnTo>
                  <a:pt x="0" y="0"/>
                </a:lnTo>
                <a:close/>
              </a:path>
            </a:pathLst>
          </a:custGeom>
          <a:blipFill>
            <a:blip r:embed="rId2"/>
            <a:stretch>
              <a:fillRect l="0" t="0" r="0" b="0"/>
            </a:stretch>
          </a:blipFill>
        </p:spPr>
      </p:sp>
      <p:grpSp>
        <p:nvGrpSpPr>
          <p:cNvPr name="Group 7" id="7"/>
          <p:cNvGrpSpPr/>
          <p:nvPr/>
        </p:nvGrpSpPr>
        <p:grpSpPr>
          <a:xfrm rot="0">
            <a:off x="-1287623" y="9258327"/>
            <a:ext cx="5765006" cy="1028646"/>
            <a:chOff x="0" y="0"/>
            <a:chExt cx="7686674" cy="1371528"/>
          </a:xfrm>
        </p:grpSpPr>
        <p:grpSp>
          <p:nvGrpSpPr>
            <p:cNvPr name="Group 8" id="8"/>
            <p:cNvGrpSpPr/>
            <p:nvPr/>
          </p:nvGrpSpPr>
          <p:grpSpPr>
            <a:xfrm rot="0">
              <a:off x="0" y="0"/>
              <a:ext cx="7686674" cy="1371528"/>
              <a:chOff x="0" y="0"/>
              <a:chExt cx="1049690" cy="187296"/>
            </a:xfrm>
          </p:grpSpPr>
          <p:sp>
            <p:nvSpPr>
              <p:cNvPr name="Freeform 9" id="9"/>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2" id="12"/>
          <p:cNvGrpSpPr/>
          <p:nvPr/>
        </p:nvGrpSpPr>
        <p:grpSpPr>
          <a:xfrm rot="0">
            <a:off x="13691215" y="9258354"/>
            <a:ext cx="5765006" cy="1028646"/>
            <a:chOff x="0" y="0"/>
            <a:chExt cx="7686674" cy="1371528"/>
          </a:xfrm>
        </p:grpSpPr>
        <p:grpSp>
          <p:nvGrpSpPr>
            <p:cNvPr name="Group 13" id="13"/>
            <p:cNvGrpSpPr/>
            <p:nvPr/>
          </p:nvGrpSpPr>
          <p:grpSpPr>
            <a:xfrm rot="0">
              <a:off x="0" y="0"/>
              <a:ext cx="7686674" cy="1371528"/>
              <a:chOff x="0" y="0"/>
              <a:chExt cx="1049690" cy="187296"/>
            </a:xfrm>
          </p:grpSpPr>
          <p:sp>
            <p:nvSpPr>
              <p:cNvPr name="Freeform 14" id="14"/>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5" id="15"/>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6" id="16"/>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- 10</a:t>
              </a:r>
            </a:p>
          </p:txBody>
        </p:sp>
      </p:gr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853685" y="1028700"/>
            <a:ext cx="9274149" cy="1143363"/>
            <a:chOff x="0" y="0"/>
            <a:chExt cx="2442574" cy="301133"/>
          </a:xfrm>
        </p:grpSpPr>
        <p:sp>
          <p:nvSpPr>
            <p:cNvPr name="Freeform 3" id="3"/>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Method 3</a:t>
            </a:r>
          </a:p>
        </p:txBody>
      </p:sp>
      <p:sp>
        <p:nvSpPr>
          <p:cNvPr name="Freeform 6" id="6"/>
          <p:cNvSpPr/>
          <p:nvPr/>
        </p:nvSpPr>
        <p:spPr>
          <a:xfrm flipH="false" flipV="false" rot="0">
            <a:off x="2409450" y="2760147"/>
            <a:ext cx="12443365" cy="5910096"/>
          </a:xfrm>
          <a:custGeom>
            <a:avLst/>
            <a:gdLst/>
            <a:ahLst/>
            <a:cxnLst/>
            <a:rect r="r" b="b" t="t" l="l"/>
            <a:pathLst>
              <a:path h="5910096" w="12443365">
                <a:moveTo>
                  <a:pt x="0" y="0"/>
                </a:moveTo>
                <a:lnTo>
                  <a:pt x="12443365" y="0"/>
                </a:lnTo>
                <a:lnTo>
                  <a:pt x="12443365" y="5910096"/>
                </a:lnTo>
                <a:lnTo>
                  <a:pt x="0" y="5910096"/>
                </a:lnTo>
                <a:lnTo>
                  <a:pt x="0" y="0"/>
                </a:lnTo>
                <a:close/>
              </a:path>
            </a:pathLst>
          </a:custGeom>
          <a:blipFill>
            <a:blip r:embed="rId2"/>
            <a:stretch>
              <a:fillRect l="0" t="0" r="0" b="0"/>
            </a:stretch>
          </a:blipFill>
        </p:spPr>
      </p:sp>
      <p:grpSp>
        <p:nvGrpSpPr>
          <p:cNvPr name="Group 7" id="7"/>
          <p:cNvGrpSpPr/>
          <p:nvPr/>
        </p:nvGrpSpPr>
        <p:grpSpPr>
          <a:xfrm rot="0">
            <a:off x="-1287623" y="9258327"/>
            <a:ext cx="5765006" cy="1028646"/>
            <a:chOff x="0" y="0"/>
            <a:chExt cx="7686674" cy="1371528"/>
          </a:xfrm>
        </p:grpSpPr>
        <p:grpSp>
          <p:nvGrpSpPr>
            <p:cNvPr name="Group 8" id="8"/>
            <p:cNvGrpSpPr/>
            <p:nvPr/>
          </p:nvGrpSpPr>
          <p:grpSpPr>
            <a:xfrm rot="0">
              <a:off x="0" y="0"/>
              <a:ext cx="7686674" cy="1371528"/>
              <a:chOff x="0" y="0"/>
              <a:chExt cx="1049690" cy="187296"/>
            </a:xfrm>
          </p:grpSpPr>
          <p:sp>
            <p:nvSpPr>
              <p:cNvPr name="Freeform 9" id="9"/>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2" id="12"/>
          <p:cNvGrpSpPr/>
          <p:nvPr/>
        </p:nvGrpSpPr>
        <p:grpSpPr>
          <a:xfrm rot="0">
            <a:off x="13691215" y="9258354"/>
            <a:ext cx="5765006" cy="1028646"/>
            <a:chOff x="0" y="0"/>
            <a:chExt cx="7686674" cy="1371528"/>
          </a:xfrm>
        </p:grpSpPr>
        <p:grpSp>
          <p:nvGrpSpPr>
            <p:cNvPr name="Group 13" id="13"/>
            <p:cNvGrpSpPr/>
            <p:nvPr/>
          </p:nvGrpSpPr>
          <p:grpSpPr>
            <a:xfrm rot="0">
              <a:off x="0" y="0"/>
              <a:ext cx="7686674" cy="1371528"/>
              <a:chOff x="0" y="0"/>
              <a:chExt cx="1049690" cy="187296"/>
            </a:xfrm>
          </p:grpSpPr>
          <p:sp>
            <p:nvSpPr>
              <p:cNvPr name="Freeform 14" id="14"/>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5" id="15"/>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6" id="16"/>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- 11</a:t>
              </a:r>
            </a:p>
          </p:txBody>
        </p:sp>
      </p:gr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5204866" cy="1143363"/>
            <a:chOff x="0" y="0"/>
            <a:chExt cx="20273154" cy="1524485"/>
          </a:xfrm>
        </p:grpSpPr>
        <p:grpSp>
          <p:nvGrpSpPr>
            <p:cNvPr name="Group 3" id="3"/>
            <p:cNvGrpSpPr/>
            <p:nvPr/>
          </p:nvGrpSpPr>
          <p:grpSpPr>
            <a:xfrm rot="0">
              <a:off x="3766647" y="0"/>
              <a:ext cx="12365532" cy="1524485"/>
              <a:chOff x="0" y="0"/>
              <a:chExt cx="2442574" cy="301133"/>
            </a:xfrm>
          </p:grpSpPr>
          <p:sp>
            <p:nvSpPr>
              <p:cNvPr name="Freeform 4" id="4"/>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114300"/>
              <a:ext cx="20273154" cy="1364810"/>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Summery</a:t>
              </a:r>
            </a:p>
          </p:txBody>
        </p:sp>
      </p:grpSp>
      <p:sp>
        <p:nvSpPr>
          <p:cNvPr name="TextBox 7" id="7"/>
          <p:cNvSpPr txBox="true"/>
          <p:nvPr/>
        </p:nvSpPr>
        <p:spPr>
          <a:xfrm rot="0">
            <a:off x="1028700" y="3698482"/>
            <a:ext cx="15204866" cy="5559818"/>
          </a:xfrm>
          <a:prstGeom prst="rect">
            <a:avLst/>
          </a:prstGeom>
        </p:spPr>
        <p:txBody>
          <a:bodyPr anchor="t" rtlCol="false" tIns="0" lIns="0" bIns="0" rIns="0">
            <a:spAutoFit/>
          </a:bodyPr>
          <a:lstStyle/>
          <a:p>
            <a:pPr algn="just">
              <a:lnSpc>
                <a:spcPts val="4878"/>
              </a:lnSpc>
            </a:pPr>
            <a:r>
              <a:rPr lang="en-US" sz="3484">
                <a:solidFill>
                  <a:srgbClr val="000000"/>
                </a:solidFill>
                <a:latin typeface="Helios"/>
              </a:rPr>
              <a:t>Card, Moran and Newell empirically validated KLM against a range of systems, </a:t>
            </a:r>
            <a:r>
              <a:rPr lang="en-US" sz="3484">
                <a:solidFill>
                  <a:srgbClr val="000000"/>
                </a:solidFill>
                <a:latin typeface="Helios"/>
              </a:rPr>
              <a:t>both keyboard and mouse-based, and a wide selection of tasks. The predictions were found to be remarkably accurate. KLM is thus one of the few models capable of giving accurate quantitative predictions about performance. </a:t>
            </a:r>
          </a:p>
          <a:p>
            <a:pPr algn="just">
              <a:lnSpc>
                <a:spcPts val="4878"/>
              </a:lnSpc>
            </a:pPr>
          </a:p>
          <a:p>
            <a:pPr algn="just">
              <a:lnSpc>
                <a:spcPts val="4878"/>
              </a:lnSpc>
            </a:pPr>
            <a:r>
              <a:rPr lang="en-US" sz="3484">
                <a:solidFill>
                  <a:srgbClr val="000000"/>
                </a:solidFill>
                <a:latin typeface="Helios"/>
              </a:rPr>
              <a:t>However, the range of applications is correspondingly small. It tells us a lot about the micro-interaction but not about the larger-scale dialogue.</a:t>
            </a:r>
          </a:p>
          <a:p>
            <a:pPr algn="just">
              <a:lnSpc>
                <a:spcPts val="4878"/>
              </a:lnSpc>
              <a:spcBef>
                <a:spcPct val="0"/>
              </a:spcBef>
            </a:pPr>
          </a:p>
        </p:txBody>
      </p:sp>
      <p:grpSp>
        <p:nvGrpSpPr>
          <p:cNvPr name="Group 8" id="8"/>
          <p:cNvGrpSpPr/>
          <p:nvPr/>
        </p:nvGrpSpPr>
        <p:grpSpPr>
          <a:xfrm rot="0">
            <a:off x="-1287623" y="9258327"/>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3" id="13"/>
          <p:cNvGrpSpPr/>
          <p:nvPr/>
        </p:nvGrpSpPr>
        <p:grpSpPr>
          <a:xfrm rot="0">
            <a:off x="13691215" y="9258354"/>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- 12</a:t>
              </a:r>
            </a:p>
          </p:txBody>
        </p:sp>
      </p:gr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324259" y="-2727870"/>
            <a:ext cx="21853498" cy="5455740"/>
            <a:chOff x="0" y="0"/>
            <a:chExt cx="1012092" cy="252670"/>
          </a:xfrm>
        </p:grpSpPr>
        <p:sp>
          <p:nvSpPr>
            <p:cNvPr name="Freeform 3" id="3"/>
            <p:cNvSpPr/>
            <p:nvPr/>
          </p:nvSpPr>
          <p:spPr>
            <a:xfrm flipH="false" flipV="false" rot="0">
              <a:off x="0" y="0"/>
              <a:ext cx="1012092" cy="252670"/>
            </a:xfrm>
            <a:custGeom>
              <a:avLst/>
              <a:gdLst/>
              <a:ahLst/>
              <a:cxnLst/>
              <a:rect r="r" b="b" t="t" l="l"/>
              <a:pathLst>
                <a:path h="252670" w="1012092">
                  <a:moveTo>
                    <a:pt x="203200" y="0"/>
                  </a:moveTo>
                  <a:lnTo>
                    <a:pt x="808892" y="0"/>
                  </a:lnTo>
                  <a:lnTo>
                    <a:pt x="1012092" y="252670"/>
                  </a:lnTo>
                  <a:lnTo>
                    <a:pt x="0" y="252670"/>
                  </a:lnTo>
                  <a:lnTo>
                    <a:pt x="203200" y="0"/>
                  </a:lnTo>
                </a:path>
              </a:pathLst>
            </a:custGeom>
            <a:solidFill>
              <a:srgbClr val="00A6AB"/>
            </a:solidFill>
          </p:spPr>
        </p:sp>
        <p:sp>
          <p:nvSpPr>
            <p:cNvPr name="TextBox 4" id="4"/>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grpSp>
        <p:nvGrpSpPr>
          <p:cNvPr name="Group 5" id="5"/>
          <p:cNvGrpSpPr/>
          <p:nvPr/>
        </p:nvGrpSpPr>
        <p:grpSpPr>
          <a:xfrm rot="-10800000">
            <a:off x="-6258005" y="-88241"/>
            <a:ext cx="19168123" cy="3185392"/>
            <a:chOff x="0" y="0"/>
            <a:chExt cx="1541924" cy="256240"/>
          </a:xfrm>
        </p:grpSpPr>
        <p:sp>
          <p:nvSpPr>
            <p:cNvPr name="Freeform 6" id="6"/>
            <p:cNvSpPr/>
            <p:nvPr/>
          </p:nvSpPr>
          <p:spPr>
            <a:xfrm flipH="false" flipV="false" rot="0">
              <a:off x="0" y="0"/>
              <a:ext cx="1541924" cy="256240"/>
            </a:xfrm>
            <a:custGeom>
              <a:avLst/>
              <a:gdLst/>
              <a:ahLst/>
              <a:cxnLst/>
              <a:rect r="r" b="b" t="t" l="l"/>
              <a:pathLst>
                <a:path h="256240" w="1541924">
                  <a:moveTo>
                    <a:pt x="203200" y="0"/>
                  </a:moveTo>
                  <a:lnTo>
                    <a:pt x="1338724" y="0"/>
                  </a:lnTo>
                  <a:lnTo>
                    <a:pt x="1541924" y="256240"/>
                  </a:lnTo>
                  <a:lnTo>
                    <a:pt x="0" y="256240"/>
                  </a:lnTo>
                  <a:lnTo>
                    <a:pt x="203200" y="0"/>
                  </a:lnTo>
                </a:path>
              </a:pathLst>
            </a:custGeom>
            <a:solidFill>
              <a:srgbClr val="0C6980"/>
            </a:solidFill>
          </p:spPr>
        </p:sp>
        <p:sp>
          <p:nvSpPr>
            <p:cNvPr name="TextBox 7" id="7"/>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grpSp>
        <p:nvGrpSpPr>
          <p:cNvPr name="Group 8" id="8"/>
          <p:cNvGrpSpPr/>
          <p:nvPr/>
        </p:nvGrpSpPr>
        <p:grpSpPr>
          <a:xfrm rot="0">
            <a:off x="1028700" y="3697226"/>
            <a:ext cx="5070039" cy="5071653"/>
            <a:chOff x="0" y="0"/>
            <a:chExt cx="1335319" cy="1335744"/>
          </a:xfrm>
        </p:grpSpPr>
        <p:sp>
          <p:nvSpPr>
            <p:cNvPr name="Freeform 9" id="9"/>
            <p:cNvSpPr/>
            <p:nvPr/>
          </p:nvSpPr>
          <p:spPr>
            <a:xfrm flipH="false" flipV="false" rot="0">
              <a:off x="0" y="0"/>
              <a:ext cx="1335319" cy="1335744"/>
            </a:xfrm>
            <a:custGeom>
              <a:avLst/>
              <a:gdLst/>
              <a:ahLst/>
              <a:cxnLst/>
              <a:rect r="r" b="b" t="t" l="l"/>
              <a:pathLst>
                <a:path h="1335744" w="1335319">
                  <a:moveTo>
                    <a:pt x="0" y="0"/>
                  </a:moveTo>
                  <a:lnTo>
                    <a:pt x="1335319" y="0"/>
                  </a:lnTo>
                  <a:lnTo>
                    <a:pt x="1335319" y="1335744"/>
                  </a:lnTo>
                  <a:lnTo>
                    <a:pt x="0" y="1335744"/>
                  </a:lnTo>
                  <a:lnTo>
                    <a:pt x="0" y="0"/>
                  </a:lnTo>
                </a:path>
              </a:pathLst>
            </a:custGeom>
            <a:solidFill>
              <a:srgbClr val="E4E4E4"/>
            </a:solidFill>
            <a:ln w="9525">
              <a:solidFill>
                <a:srgbClr val="2A2E3A"/>
              </a:solidFill>
            </a:ln>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788060" y="861517"/>
            <a:ext cx="10621358" cy="1285875"/>
          </a:xfrm>
          <a:prstGeom prst="rect">
            <a:avLst/>
          </a:prstGeom>
        </p:spPr>
        <p:txBody>
          <a:bodyPr anchor="t" rtlCol="false" tIns="0" lIns="0" bIns="0" rIns="0">
            <a:spAutoFit/>
          </a:bodyPr>
          <a:lstStyle/>
          <a:p>
            <a:pPr>
              <a:lnSpc>
                <a:spcPts val="10199"/>
              </a:lnSpc>
            </a:pPr>
            <a:r>
              <a:rPr lang="en-US" sz="8499">
                <a:solidFill>
                  <a:srgbClr val="FFFFFF"/>
                </a:solidFill>
                <a:latin typeface="TT Hoves Bold"/>
              </a:rPr>
              <a:t>Three State Model</a:t>
            </a:r>
          </a:p>
        </p:txBody>
      </p:sp>
      <p:grpSp>
        <p:nvGrpSpPr>
          <p:cNvPr name="Group 12" id="12"/>
          <p:cNvGrpSpPr/>
          <p:nvPr/>
        </p:nvGrpSpPr>
        <p:grpSpPr>
          <a:xfrm rot="0">
            <a:off x="1660221" y="6521154"/>
            <a:ext cx="3806998" cy="1462447"/>
            <a:chOff x="0" y="0"/>
            <a:chExt cx="5075997" cy="1949930"/>
          </a:xfrm>
        </p:grpSpPr>
        <p:sp>
          <p:nvSpPr>
            <p:cNvPr name="TextBox 13" id="13"/>
            <p:cNvSpPr txBox="true"/>
            <p:nvPr/>
          </p:nvSpPr>
          <p:spPr>
            <a:xfrm rot="0">
              <a:off x="0" y="-9525"/>
              <a:ext cx="5075997" cy="702974"/>
            </a:xfrm>
            <a:prstGeom prst="rect">
              <a:avLst/>
            </a:prstGeom>
          </p:spPr>
          <p:txBody>
            <a:bodyPr anchor="t" rtlCol="false" tIns="0" lIns="0" bIns="0" rIns="0">
              <a:spAutoFit/>
            </a:bodyPr>
            <a:lstStyle/>
            <a:p>
              <a:pPr algn="ctr" marL="0" indent="0" lvl="0">
                <a:lnSpc>
                  <a:spcPts val="4079"/>
                </a:lnSpc>
                <a:spcBef>
                  <a:spcPct val="0"/>
                </a:spcBef>
              </a:pPr>
              <a:r>
                <a:rPr lang="en-US" sz="3399">
                  <a:solidFill>
                    <a:srgbClr val="2A2E3A"/>
                  </a:solidFill>
                  <a:latin typeface="Helios Bold"/>
                </a:rPr>
                <a:t>STATE-1</a:t>
              </a:r>
            </a:p>
          </p:txBody>
        </p:sp>
        <p:sp>
          <p:nvSpPr>
            <p:cNvPr name="TextBox 14" id="14"/>
            <p:cNvSpPr txBox="true"/>
            <p:nvPr/>
          </p:nvSpPr>
          <p:spPr>
            <a:xfrm rot="0">
              <a:off x="0" y="866081"/>
              <a:ext cx="5075997" cy="1083849"/>
            </a:xfrm>
            <a:prstGeom prst="rect">
              <a:avLst/>
            </a:prstGeom>
          </p:spPr>
          <p:txBody>
            <a:bodyPr anchor="t" rtlCol="false" tIns="0" lIns="0" bIns="0" rIns="0">
              <a:spAutoFit/>
            </a:bodyPr>
            <a:lstStyle/>
            <a:p>
              <a:pPr algn="ctr">
                <a:lnSpc>
                  <a:spcPts val="3359"/>
                </a:lnSpc>
              </a:pPr>
              <a:r>
                <a:rPr lang="en-US" sz="2400">
                  <a:solidFill>
                    <a:srgbClr val="2A2E3A"/>
                  </a:solidFill>
                  <a:latin typeface="Helios"/>
                </a:rPr>
                <a:t>Moving mouse with no buttons pressed</a:t>
              </a:r>
            </a:p>
          </p:txBody>
        </p:sp>
      </p:grpSp>
      <p:grpSp>
        <p:nvGrpSpPr>
          <p:cNvPr name="Group 15" id="15"/>
          <p:cNvGrpSpPr/>
          <p:nvPr/>
        </p:nvGrpSpPr>
        <p:grpSpPr>
          <a:xfrm rot="0">
            <a:off x="6608980" y="3697226"/>
            <a:ext cx="5070039" cy="5071653"/>
            <a:chOff x="0" y="0"/>
            <a:chExt cx="1335319" cy="1335744"/>
          </a:xfrm>
        </p:grpSpPr>
        <p:sp>
          <p:nvSpPr>
            <p:cNvPr name="Freeform 16" id="16"/>
            <p:cNvSpPr/>
            <p:nvPr/>
          </p:nvSpPr>
          <p:spPr>
            <a:xfrm flipH="false" flipV="false" rot="0">
              <a:off x="0" y="0"/>
              <a:ext cx="1335319" cy="1335744"/>
            </a:xfrm>
            <a:custGeom>
              <a:avLst/>
              <a:gdLst/>
              <a:ahLst/>
              <a:cxnLst/>
              <a:rect r="r" b="b" t="t" l="l"/>
              <a:pathLst>
                <a:path h="1335744" w="1335319">
                  <a:moveTo>
                    <a:pt x="0" y="0"/>
                  </a:moveTo>
                  <a:lnTo>
                    <a:pt x="1335319" y="0"/>
                  </a:lnTo>
                  <a:lnTo>
                    <a:pt x="1335319" y="1335744"/>
                  </a:lnTo>
                  <a:lnTo>
                    <a:pt x="0" y="1335744"/>
                  </a:lnTo>
                  <a:lnTo>
                    <a:pt x="0" y="0"/>
                  </a:lnTo>
                </a:path>
              </a:pathLst>
            </a:custGeom>
            <a:solidFill>
              <a:srgbClr val="E4E4E4"/>
            </a:solidFill>
            <a:ln w="9525">
              <a:solidFill>
                <a:srgbClr val="2A2E3A"/>
              </a:solidFill>
            </a:ln>
          </p:spPr>
        </p:sp>
        <p:sp>
          <p:nvSpPr>
            <p:cNvPr name="TextBox 17" id="17"/>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grpSp>
        <p:nvGrpSpPr>
          <p:cNvPr name="Group 18" id="18"/>
          <p:cNvGrpSpPr/>
          <p:nvPr/>
        </p:nvGrpSpPr>
        <p:grpSpPr>
          <a:xfrm rot="0">
            <a:off x="7240501" y="6521154"/>
            <a:ext cx="3806998" cy="1881511"/>
            <a:chOff x="0" y="0"/>
            <a:chExt cx="5075997" cy="2508682"/>
          </a:xfrm>
        </p:grpSpPr>
        <p:sp>
          <p:nvSpPr>
            <p:cNvPr name="TextBox 19" id="19"/>
            <p:cNvSpPr txBox="true"/>
            <p:nvPr/>
          </p:nvSpPr>
          <p:spPr>
            <a:xfrm rot="0">
              <a:off x="0" y="-9525"/>
              <a:ext cx="5075997" cy="702974"/>
            </a:xfrm>
            <a:prstGeom prst="rect">
              <a:avLst/>
            </a:prstGeom>
          </p:spPr>
          <p:txBody>
            <a:bodyPr anchor="t" rtlCol="false" tIns="0" lIns="0" bIns="0" rIns="0">
              <a:spAutoFit/>
            </a:bodyPr>
            <a:lstStyle/>
            <a:p>
              <a:pPr algn="ctr" marL="0" indent="0" lvl="0">
                <a:lnSpc>
                  <a:spcPts val="4079"/>
                </a:lnSpc>
                <a:spcBef>
                  <a:spcPct val="0"/>
                </a:spcBef>
              </a:pPr>
              <a:r>
                <a:rPr lang="en-US" sz="3399" u="none">
                  <a:solidFill>
                    <a:srgbClr val="2A2E3A"/>
                  </a:solidFill>
                  <a:latin typeface="Helios Bold"/>
                </a:rPr>
                <a:t> STATE-2</a:t>
              </a:r>
            </a:p>
          </p:txBody>
        </p:sp>
        <p:sp>
          <p:nvSpPr>
            <p:cNvPr name="TextBox 20" id="20"/>
            <p:cNvSpPr txBox="true"/>
            <p:nvPr/>
          </p:nvSpPr>
          <p:spPr>
            <a:xfrm rot="0">
              <a:off x="0" y="866081"/>
              <a:ext cx="5075997" cy="1642601"/>
            </a:xfrm>
            <a:prstGeom prst="rect">
              <a:avLst/>
            </a:prstGeom>
          </p:spPr>
          <p:txBody>
            <a:bodyPr anchor="t" rtlCol="false" tIns="0" lIns="0" bIns="0" rIns="0">
              <a:spAutoFit/>
            </a:bodyPr>
            <a:lstStyle/>
            <a:p>
              <a:pPr algn="ctr">
                <a:lnSpc>
                  <a:spcPts val="3359"/>
                </a:lnSpc>
              </a:pPr>
              <a:r>
                <a:rPr lang="en-US" sz="2400">
                  <a:solidFill>
                    <a:srgbClr val="2A2E3A"/>
                  </a:solidFill>
                  <a:latin typeface="Helios"/>
                </a:rPr>
                <a:t>Depressing button over an icon &amp; then moving the mouse.</a:t>
              </a:r>
            </a:p>
          </p:txBody>
        </p:sp>
      </p:grpSp>
      <p:grpSp>
        <p:nvGrpSpPr>
          <p:cNvPr name="Group 21" id="21"/>
          <p:cNvGrpSpPr/>
          <p:nvPr/>
        </p:nvGrpSpPr>
        <p:grpSpPr>
          <a:xfrm rot="0">
            <a:off x="12189261" y="3697226"/>
            <a:ext cx="5070039" cy="5071653"/>
            <a:chOff x="0" y="0"/>
            <a:chExt cx="1335319" cy="1335744"/>
          </a:xfrm>
        </p:grpSpPr>
        <p:sp>
          <p:nvSpPr>
            <p:cNvPr name="Freeform 22" id="22"/>
            <p:cNvSpPr/>
            <p:nvPr/>
          </p:nvSpPr>
          <p:spPr>
            <a:xfrm flipH="false" flipV="false" rot="0">
              <a:off x="0" y="0"/>
              <a:ext cx="1335319" cy="1335744"/>
            </a:xfrm>
            <a:custGeom>
              <a:avLst/>
              <a:gdLst/>
              <a:ahLst/>
              <a:cxnLst/>
              <a:rect r="r" b="b" t="t" l="l"/>
              <a:pathLst>
                <a:path h="1335744" w="1335319">
                  <a:moveTo>
                    <a:pt x="0" y="0"/>
                  </a:moveTo>
                  <a:lnTo>
                    <a:pt x="1335319" y="0"/>
                  </a:lnTo>
                  <a:lnTo>
                    <a:pt x="1335319" y="1335744"/>
                  </a:lnTo>
                  <a:lnTo>
                    <a:pt x="0" y="1335744"/>
                  </a:lnTo>
                  <a:lnTo>
                    <a:pt x="0" y="0"/>
                  </a:lnTo>
                </a:path>
              </a:pathLst>
            </a:custGeom>
            <a:solidFill>
              <a:srgbClr val="E4E4E4"/>
            </a:solidFill>
            <a:ln w="9525">
              <a:solidFill>
                <a:srgbClr val="2A2E3A"/>
              </a:solidFill>
            </a:ln>
          </p:spPr>
        </p:sp>
        <p:sp>
          <p:nvSpPr>
            <p:cNvPr name="TextBox 23" id="23"/>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grpSp>
        <p:nvGrpSpPr>
          <p:cNvPr name="Group 24" id="24"/>
          <p:cNvGrpSpPr/>
          <p:nvPr/>
        </p:nvGrpSpPr>
        <p:grpSpPr>
          <a:xfrm rot="0">
            <a:off x="12820781" y="6521154"/>
            <a:ext cx="3806998" cy="1881511"/>
            <a:chOff x="0" y="0"/>
            <a:chExt cx="5075997" cy="2508682"/>
          </a:xfrm>
        </p:grpSpPr>
        <p:sp>
          <p:nvSpPr>
            <p:cNvPr name="TextBox 25" id="25"/>
            <p:cNvSpPr txBox="true"/>
            <p:nvPr/>
          </p:nvSpPr>
          <p:spPr>
            <a:xfrm rot="0">
              <a:off x="0" y="-9525"/>
              <a:ext cx="5075997" cy="702974"/>
            </a:xfrm>
            <a:prstGeom prst="rect">
              <a:avLst/>
            </a:prstGeom>
          </p:spPr>
          <p:txBody>
            <a:bodyPr anchor="t" rtlCol="false" tIns="0" lIns="0" bIns="0" rIns="0">
              <a:spAutoFit/>
            </a:bodyPr>
            <a:lstStyle/>
            <a:p>
              <a:pPr algn="ctr" marL="0" indent="0" lvl="0">
                <a:lnSpc>
                  <a:spcPts val="4079"/>
                </a:lnSpc>
                <a:spcBef>
                  <a:spcPct val="0"/>
                </a:spcBef>
              </a:pPr>
              <a:r>
                <a:rPr lang="en-US" sz="3399">
                  <a:solidFill>
                    <a:srgbClr val="2A2E3A"/>
                  </a:solidFill>
                  <a:latin typeface="Helios Bold"/>
                </a:rPr>
                <a:t>STATE-0</a:t>
              </a:r>
            </a:p>
          </p:txBody>
        </p:sp>
        <p:sp>
          <p:nvSpPr>
            <p:cNvPr name="TextBox 26" id="26"/>
            <p:cNvSpPr txBox="true"/>
            <p:nvPr/>
          </p:nvSpPr>
          <p:spPr>
            <a:xfrm rot="0">
              <a:off x="0" y="866081"/>
              <a:ext cx="5075997" cy="1642601"/>
            </a:xfrm>
            <a:prstGeom prst="rect">
              <a:avLst/>
            </a:prstGeom>
          </p:spPr>
          <p:txBody>
            <a:bodyPr anchor="t" rtlCol="false" tIns="0" lIns="0" bIns="0" rIns="0">
              <a:spAutoFit/>
            </a:bodyPr>
            <a:lstStyle/>
            <a:p>
              <a:pPr algn="ctr">
                <a:lnSpc>
                  <a:spcPts val="3359"/>
                </a:lnSpc>
              </a:pPr>
              <a:r>
                <a:rPr lang="en-US" sz="2400">
                  <a:solidFill>
                    <a:srgbClr val="2A2E3A"/>
                  </a:solidFill>
                  <a:latin typeface="Helios"/>
                </a:rPr>
                <a:t>This is for light pen when it is not touching screen or out of range </a:t>
              </a:r>
            </a:p>
          </p:txBody>
        </p:sp>
      </p:grpSp>
      <p:grpSp>
        <p:nvGrpSpPr>
          <p:cNvPr name="Group 27" id="27"/>
          <p:cNvGrpSpPr/>
          <p:nvPr/>
        </p:nvGrpSpPr>
        <p:grpSpPr>
          <a:xfrm rot="0">
            <a:off x="2963877" y="4719229"/>
            <a:ext cx="1199685" cy="1199685"/>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00A6AB"/>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100"/>
                </a:lnSpc>
              </a:pPr>
            </a:p>
          </p:txBody>
        </p:sp>
      </p:grpSp>
      <p:sp>
        <p:nvSpPr>
          <p:cNvPr name="Freeform 30" id="30"/>
          <p:cNvSpPr/>
          <p:nvPr/>
        </p:nvSpPr>
        <p:spPr>
          <a:xfrm flipH="false" flipV="false" rot="0">
            <a:off x="3323162" y="5017002"/>
            <a:ext cx="481114" cy="604139"/>
          </a:xfrm>
          <a:custGeom>
            <a:avLst/>
            <a:gdLst/>
            <a:ahLst/>
            <a:cxnLst/>
            <a:rect r="r" b="b" t="t" l="l"/>
            <a:pathLst>
              <a:path h="604139" w="481114">
                <a:moveTo>
                  <a:pt x="0" y="0"/>
                </a:moveTo>
                <a:lnTo>
                  <a:pt x="481115" y="0"/>
                </a:lnTo>
                <a:lnTo>
                  <a:pt x="481115" y="604139"/>
                </a:lnTo>
                <a:lnTo>
                  <a:pt x="0" y="6041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1" id="31"/>
          <p:cNvGrpSpPr/>
          <p:nvPr/>
        </p:nvGrpSpPr>
        <p:grpSpPr>
          <a:xfrm rot="0">
            <a:off x="8544157" y="4719229"/>
            <a:ext cx="1199685" cy="1199685"/>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00A6AB"/>
            </a:soli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100"/>
                </a:lnSpc>
              </a:pPr>
            </a:p>
          </p:txBody>
        </p:sp>
      </p:grpSp>
      <p:grpSp>
        <p:nvGrpSpPr>
          <p:cNvPr name="Group 34" id="34"/>
          <p:cNvGrpSpPr/>
          <p:nvPr/>
        </p:nvGrpSpPr>
        <p:grpSpPr>
          <a:xfrm rot="0">
            <a:off x="14124438" y="4719229"/>
            <a:ext cx="1199685" cy="1199685"/>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00A6AB"/>
            </a:solidFill>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2100"/>
                </a:lnSpc>
              </a:pPr>
            </a:p>
          </p:txBody>
        </p:sp>
      </p:grpSp>
      <p:sp>
        <p:nvSpPr>
          <p:cNvPr name="Freeform 37" id="37"/>
          <p:cNvSpPr/>
          <p:nvPr/>
        </p:nvSpPr>
        <p:spPr>
          <a:xfrm flipH="false" flipV="false" rot="0">
            <a:off x="8903443" y="5017002"/>
            <a:ext cx="481114" cy="604139"/>
          </a:xfrm>
          <a:custGeom>
            <a:avLst/>
            <a:gdLst/>
            <a:ahLst/>
            <a:cxnLst/>
            <a:rect r="r" b="b" t="t" l="l"/>
            <a:pathLst>
              <a:path h="604139" w="481114">
                <a:moveTo>
                  <a:pt x="0" y="0"/>
                </a:moveTo>
                <a:lnTo>
                  <a:pt x="481114" y="0"/>
                </a:lnTo>
                <a:lnTo>
                  <a:pt x="481114" y="604139"/>
                </a:lnTo>
                <a:lnTo>
                  <a:pt x="0" y="6041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8" id="38"/>
          <p:cNvSpPr/>
          <p:nvPr/>
        </p:nvSpPr>
        <p:spPr>
          <a:xfrm flipH="false" flipV="false" rot="0">
            <a:off x="14483723" y="5017002"/>
            <a:ext cx="481114" cy="604139"/>
          </a:xfrm>
          <a:custGeom>
            <a:avLst/>
            <a:gdLst/>
            <a:ahLst/>
            <a:cxnLst/>
            <a:rect r="r" b="b" t="t" l="l"/>
            <a:pathLst>
              <a:path h="604139" w="481114">
                <a:moveTo>
                  <a:pt x="0" y="0"/>
                </a:moveTo>
                <a:lnTo>
                  <a:pt x="481115" y="0"/>
                </a:lnTo>
                <a:lnTo>
                  <a:pt x="481115" y="604139"/>
                </a:lnTo>
                <a:lnTo>
                  <a:pt x="0" y="6041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9" id="39"/>
          <p:cNvGrpSpPr/>
          <p:nvPr/>
        </p:nvGrpSpPr>
        <p:grpSpPr>
          <a:xfrm rot="0">
            <a:off x="-1287623" y="9258327"/>
            <a:ext cx="5765006" cy="1028646"/>
            <a:chOff x="0" y="0"/>
            <a:chExt cx="7686674" cy="1371528"/>
          </a:xfrm>
        </p:grpSpPr>
        <p:grpSp>
          <p:nvGrpSpPr>
            <p:cNvPr name="Group 40" id="40"/>
            <p:cNvGrpSpPr/>
            <p:nvPr/>
          </p:nvGrpSpPr>
          <p:grpSpPr>
            <a:xfrm rot="0">
              <a:off x="0" y="0"/>
              <a:ext cx="7686674" cy="1371528"/>
              <a:chOff x="0" y="0"/>
              <a:chExt cx="1049690" cy="187296"/>
            </a:xfrm>
          </p:grpSpPr>
          <p:sp>
            <p:nvSpPr>
              <p:cNvPr name="Freeform 41" id="41"/>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42" id="42"/>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43" id="43"/>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44" id="44"/>
          <p:cNvGrpSpPr/>
          <p:nvPr/>
        </p:nvGrpSpPr>
        <p:grpSpPr>
          <a:xfrm rot="0">
            <a:off x="13745276" y="9258300"/>
            <a:ext cx="5765006" cy="1028646"/>
            <a:chOff x="0" y="0"/>
            <a:chExt cx="7686674" cy="1371528"/>
          </a:xfrm>
        </p:grpSpPr>
        <p:grpSp>
          <p:nvGrpSpPr>
            <p:cNvPr name="Group 45" id="45"/>
            <p:cNvGrpSpPr/>
            <p:nvPr/>
          </p:nvGrpSpPr>
          <p:grpSpPr>
            <a:xfrm rot="0">
              <a:off x="0" y="0"/>
              <a:ext cx="7686674" cy="1371528"/>
              <a:chOff x="0" y="0"/>
              <a:chExt cx="1049690" cy="187296"/>
            </a:xfrm>
          </p:grpSpPr>
          <p:sp>
            <p:nvSpPr>
              <p:cNvPr name="Freeform 46" id="46"/>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47" id="47"/>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48" id="48"/>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- 13</a:t>
              </a:r>
            </a:p>
          </p:txBody>
        </p:sp>
      </p:gr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94058" y="251004"/>
            <a:ext cx="9274149" cy="1349910"/>
            <a:chOff x="0" y="0"/>
            <a:chExt cx="2442574" cy="355532"/>
          </a:xfrm>
        </p:grpSpPr>
        <p:sp>
          <p:nvSpPr>
            <p:cNvPr name="Freeform 3" id="3"/>
            <p:cNvSpPr/>
            <p:nvPr/>
          </p:nvSpPr>
          <p:spPr>
            <a:xfrm flipH="false" flipV="false" rot="0">
              <a:off x="0" y="0"/>
              <a:ext cx="2442574" cy="355532"/>
            </a:xfrm>
            <a:custGeom>
              <a:avLst/>
              <a:gdLst/>
              <a:ahLst/>
              <a:cxnLst/>
              <a:rect r="r" b="b" t="t" l="l"/>
              <a:pathLst>
                <a:path h="355532" w="2442574">
                  <a:moveTo>
                    <a:pt x="42574" y="0"/>
                  </a:moveTo>
                  <a:lnTo>
                    <a:pt x="2400000" y="0"/>
                  </a:lnTo>
                  <a:cubicBezTo>
                    <a:pt x="2423513" y="0"/>
                    <a:pt x="2442574" y="19061"/>
                    <a:pt x="2442574" y="42574"/>
                  </a:cubicBezTo>
                  <a:lnTo>
                    <a:pt x="2442574" y="312958"/>
                  </a:lnTo>
                  <a:cubicBezTo>
                    <a:pt x="2442574" y="336471"/>
                    <a:pt x="2423513" y="355532"/>
                    <a:pt x="2400000" y="355532"/>
                  </a:cubicBezTo>
                  <a:lnTo>
                    <a:pt x="42574" y="355532"/>
                  </a:lnTo>
                  <a:cubicBezTo>
                    <a:pt x="19061" y="355532"/>
                    <a:pt x="0" y="336471"/>
                    <a:pt x="0" y="312958"/>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994058" y="5936339"/>
            <a:ext cx="9274149" cy="4217406"/>
          </a:xfrm>
          <a:custGeom>
            <a:avLst/>
            <a:gdLst/>
            <a:ahLst/>
            <a:cxnLst/>
            <a:rect r="r" b="b" t="t" l="l"/>
            <a:pathLst>
              <a:path h="4217406" w="9274149">
                <a:moveTo>
                  <a:pt x="0" y="0"/>
                </a:moveTo>
                <a:lnTo>
                  <a:pt x="9274149" y="0"/>
                </a:lnTo>
                <a:lnTo>
                  <a:pt x="9274149" y="4217407"/>
                </a:lnTo>
                <a:lnTo>
                  <a:pt x="0" y="4217407"/>
                </a:lnTo>
                <a:lnTo>
                  <a:pt x="0" y="0"/>
                </a:lnTo>
                <a:close/>
              </a:path>
            </a:pathLst>
          </a:custGeom>
          <a:blipFill>
            <a:blip r:embed="rId2"/>
            <a:stretch>
              <a:fillRect l="0" t="0" r="0" b="0"/>
            </a:stretch>
          </a:blipFill>
        </p:spPr>
      </p:sp>
      <p:sp>
        <p:nvSpPr>
          <p:cNvPr name="TextBox 6" id="6"/>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State 1 and 2</a:t>
            </a:r>
          </a:p>
        </p:txBody>
      </p:sp>
      <p:sp>
        <p:nvSpPr>
          <p:cNvPr name="TextBox 7" id="7"/>
          <p:cNvSpPr txBox="true"/>
          <p:nvPr/>
        </p:nvSpPr>
        <p:spPr>
          <a:xfrm rot="0">
            <a:off x="1028700" y="1995136"/>
            <a:ext cx="15204866" cy="3941204"/>
          </a:xfrm>
          <a:prstGeom prst="rect">
            <a:avLst/>
          </a:prstGeom>
        </p:spPr>
        <p:txBody>
          <a:bodyPr anchor="t" rtlCol="false" tIns="0" lIns="0" bIns="0" rIns="0">
            <a:spAutoFit/>
          </a:bodyPr>
          <a:lstStyle/>
          <a:p>
            <a:pPr algn="just">
              <a:lnSpc>
                <a:spcPts val="3758"/>
              </a:lnSpc>
            </a:pPr>
            <a:r>
              <a:rPr lang="en-US" sz="2684">
                <a:solidFill>
                  <a:srgbClr val="000000"/>
                </a:solidFill>
                <a:latin typeface="Helios"/>
              </a:rPr>
              <a:t>Buxton has developed a simple model of input devices, the three-state model, </a:t>
            </a:r>
            <a:r>
              <a:rPr lang="en-US" sz="2684">
                <a:solidFill>
                  <a:srgbClr val="000000"/>
                </a:solidFill>
                <a:latin typeface="Helios"/>
              </a:rPr>
              <a:t>which captures some of these crucial distinctions. He begins by looking at a mouse. </a:t>
            </a:r>
          </a:p>
          <a:p>
            <a:pPr algn="just">
              <a:lnSpc>
                <a:spcPts val="3758"/>
              </a:lnSpc>
            </a:pPr>
          </a:p>
          <a:p>
            <a:pPr algn="just">
              <a:lnSpc>
                <a:spcPts val="3758"/>
              </a:lnSpc>
            </a:pPr>
            <a:r>
              <a:rPr lang="en-US" sz="2684">
                <a:solidFill>
                  <a:srgbClr val="000000"/>
                </a:solidFill>
                <a:latin typeface="Helios"/>
              </a:rPr>
              <a:t> If you move it with no buttons pushed, it normally moves the mouse cursor about. </a:t>
            </a:r>
          </a:p>
          <a:p>
            <a:pPr algn="just">
              <a:lnSpc>
                <a:spcPts val="3758"/>
              </a:lnSpc>
            </a:pPr>
            <a:r>
              <a:rPr lang="en-US" sz="2684">
                <a:solidFill>
                  <a:srgbClr val="000000"/>
                </a:solidFill>
                <a:latin typeface="Helios"/>
              </a:rPr>
              <a:t> </a:t>
            </a:r>
          </a:p>
          <a:p>
            <a:pPr algn="just">
              <a:lnSpc>
                <a:spcPts val="3758"/>
              </a:lnSpc>
            </a:pPr>
            <a:r>
              <a:rPr lang="en-US" sz="2684">
                <a:solidFill>
                  <a:srgbClr val="000000"/>
                </a:solidFill>
                <a:latin typeface="Helios"/>
              </a:rPr>
              <a:t>This tracking behaviour is termed state 1. Depressing a button over an icon and then moving the mouse will often result in an object being dragged about. This he calls state 2.</a:t>
            </a:r>
          </a:p>
          <a:p>
            <a:pPr algn="just">
              <a:lnSpc>
                <a:spcPts val="4878"/>
              </a:lnSpc>
              <a:spcBef>
                <a:spcPct val="0"/>
              </a:spcBef>
            </a:pPr>
          </a:p>
        </p:txBody>
      </p:sp>
      <p:grpSp>
        <p:nvGrpSpPr>
          <p:cNvPr name="Group 8" id="8"/>
          <p:cNvGrpSpPr/>
          <p:nvPr/>
        </p:nvGrpSpPr>
        <p:grpSpPr>
          <a:xfrm rot="0">
            <a:off x="-1287623" y="9258327"/>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3" id="13"/>
          <p:cNvGrpSpPr/>
          <p:nvPr/>
        </p:nvGrpSpPr>
        <p:grpSpPr>
          <a:xfrm rot="0">
            <a:off x="13691215" y="9258354"/>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- 14</a:t>
              </a:r>
            </a:p>
          </p:txBody>
        </p:sp>
      </p:gr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94058" y="251004"/>
            <a:ext cx="9274149" cy="1349910"/>
            <a:chOff x="0" y="0"/>
            <a:chExt cx="2442574" cy="355532"/>
          </a:xfrm>
        </p:grpSpPr>
        <p:sp>
          <p:nvSpPr>
            <p:cNvPr name="Freeform 3" id="3"/>
            <p:cNvSpPr/>
            <p:nvPr/>
          </p:nvSpPr>
          <p:spPr>
            <a:xfrm flipH="false" flipV="false" rot="0">
              <a:off x="0" y="0"/>
              <a:ext cx="2442574" cy="355532"/>
            </a:xfrm>
            <a:custGeom>
              <a:avLst/>
              <a:gdLst/>
              <a:ahLst/>
              <a:cxnLst/>
              <a:rect r="r" b="b" t="t" l="l"/>
              <a:pathLst>
                <a:path h="355532" w="2442574">
                  <a:moveTo>
                    <a:pt x="42574" y="0"/>
                  </a:moveTo>
                  <a:lnTo>
                    <a:pt x="2400000" y="0"/>
                  </a:lnTo>
                  <a:cubicBezTo>
                    <a:pt x="2423513" y="0"/>
                    <a:pt x="2442574" y="19061"/>
                    <a:pt x="2442574" y="42574"/>
                  </a:cubicBezTo>
                  <a:lnTo>
                    <a:pt x="2442574" y="312958"/>
                  </a:lnTo>
                  <a:cubicBezTo>
                    <a:pt x="2442574" y="336471"/>
                    <a:pt x="2423513" y="355532"/>
                    <a:pt x="2400000" y="355532"/>
                  </a:cubicBezTo>
                  <a:lnTo>
                    <a:pt x="42574" y="355532"/>
                  </a:lnTo>
                  <a:cubicBezTo>
                    <a:pt x="19061" y="355532"/>
                    <a:pt x="0" y="336471"/>
                    <a:pt x="0" y="312958"/>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794926" y="5174339"/>
            <a:ext cx="13672413" cy="3046885"/>
          </a:xfrm>
          <a:custGeom>
            <a:avLst/>
            <a:gdLst/>
            <a:ahLst/>
            <a:cxnLst/>
            <a:rect r="r" b="b" t="t" l="l"/>
            <a:pathLst>
              <a:path h="3046885" w="13672413">
                <a:moveTo>
                  <a:pt x="0" y="0"/>
                </a:moveTo>
                <a:lnTo>
                  <a:pt x="13672413" y="0"/>
                </a:lnTo>
                <a:lnTo>
                  <a:pt x="13672413" y="3046885"/>
                </a:lnTo>
                <a:lnTo>
                  <a:pt x="0" y="3046885"/>
                </a:lnTo>
                <a:lnTo>
                  <a:pt x="0" y="0"/>
                </a:lnTo>
                <a:close/>
              </a:path>
            </a:pathLst>
          </a:custGeom>
          <a:blipFill>
            <a:blip r:embed="rId2"/>
            <a:stretch>
              <a:fillRect l="-14684" t="-2017" r="0" b="-2017"/>
            </a:stretch>
          </a:blipFill>
        </p:spPr>
      </p:sp>
      <p:sp>
        <p:nvSpPr>
          <p:cNvPr name="TextBox 6" id="6"/>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State 0</a:t>
            </a:r>
          </a:p>
        </p:txBody>
      </p:sp>
      <p:sp>
        <p:nvSpPr>
          <p:cNvPr name="TextBox 7" id="7"/>
          <p:cNvSpPr txBox="true"/>
          <p:nvPr/>
        </p:nvSpPr>
        <p:spPr>
          <a:xfrm rot="0">
            <a:off x="1028700" y="1995136"/>
            <a:ext cx="15204866" cy="2988704"/>
          </a:xfrm>
          <a:prstGeom prst="rect">
            <a:avLst/>
          </a:prstGeom>
        </p:spPr>
        <p:txBody>
          <a:bodyPr anchor="t" rtlCol="false" tIns="0" lIns="0" bIns="0" rIns="0">
            <a:spAutoFit/>
          </a:bodyPr>
          <a:lstStyle/>
          <a:p>
            <a:pPr algn="just">
              <a:lnSpc>
                <a:spcPts val="3758"/>
              </a:lnSpc>
            </a:pPr>
            <a:r>
              <a:rPr lang="en-US" sz="2684">
                <a:solidFill>
                  <a:srgbClr val="000000"/>
                </a:solidFill>
                <a:latin typeface="Helios"/>
              </a:rPr>
              <a:t>If instead we consider a light pen with a button, it behaves just like a mouse when </a:t>
            </a:r>
            <a:r>
              <a:rPr lang="en-US" sz="2684">
                <a:solidFill>
                  <a:srgbClr val="000000"/>
                </a:solidFill>
                <a:latin typeface="Helios"/>
              </a:rPr>
              <a:t>it is touching the screen. When its button is not depressed, it is in state 1, and when its button is down, state 2. </a:t>
            </a:r>
          </a:p>
          <a:p>
            <a:pPr algn="just">
              <a:lnSpc>
                <a:spcPts val="3758"/>
              </a:lnSpc>
            </a:pPr>
          </a:p>
          <a:p>
            <a:pPr algn="just">
              <a:lnSpc>
                <a:spcPts val="3758"/>
              </a:lnSpc>
            </a:pPr>
            <a:r>
              <a:rPr lang="en-US" sz="2684">
                <a:solidFill>
                  <a:srgbClr val="000000"/>
                </a:solidFill>
                <a:latin typeface="Helios"/>
              </a:rPr>
              <a:t>However, the light pen has a third state, when the light pen is not touching the screen. In this state the system cannot track the light pen’s position. This is called state 0.</a:t>
            </a:r>
          </a:p>
          <a:p>
            <a:pPr algn="just">
              <a:lnSpc>
                <a:spcPts val="4878"/>
              </a:lnSpc>
              <a:spcBef>
                <a:spcPct val="0"/>
              </a:spcBef>
            </a:pPr>
          </a:p>
        </p:txBody>
      </p:sp>
      <p:sp>
        <p:nvSpPr>
          <p:cNvPr name="TextBox 8" id="8"/>
          <p:cNvSpPr txBox="true"/>
          <p:nvPr/>
        </p:nvSpPr>
        <p:spPr>
          <a:xfrm rot="0">
            <a:off x="4486048" y="8963704"/>
            <a:ext cx="8290169" cy="522517"/>
          </a:xfrm>
          <a:prstGeom prst="rect">
            <a:avLst/>
          </a:prstGeom>
        </p:spPr>
        <p:txBody>
          <a:bodyPr anchor="t" rtlCol="false" tIns="0" lIns="0" bIns="0" rIns="0">
            <a:spAutoFit/>
          </a:bodyPr>
          <a:lstStyle/>
          <a:p>
            <a:pPr algn="just">
              <a:lnSpc>
                <a:spcPts val="4271"/>
              </a:lnSpc>
              <a:spcBef>
                <a:spcPct val="0"/>
              </a:spcBef>
            </a:pPr>
            <a:r>
              <a:rPr lang="en-US" sz="3051">
                <a:solidFill>
                  <a:srgbClr val="000000"/>
                </a:solidFill>
                <a:latin typeface="Helios"/>
              </a:rPr>
              <a:t>Figure 12.2  Light pen transitions: three states</a:t>
            </a:r>
          </a:p>
        </p:txBody>
      </p:sp>
      <p:grpSp>
        <p:nvGrpSpPr>
          <p:cNvPr name="Group 9" id="9"/>
          <p:cNvGrpSpPr/>
          <p:nvPr/>
        </p:nvGrpSpPr>
        <p:grpSpPr>
          <a:xfrm rot="0">
            <a:off x="-1287623" y="9258327"/>
            <a:ext cx="5765006" cy="1028646"/>
            <a:chOff x="0" y="0"/>
            <a:chExt cx="7686674" cy="1371528"/>
          </a:xfrm>
        </p:grpSpPr>
        <p:grpSp>
          <p:nvGrpSpPr>
            <p:cNvPr name="Group 10" id="10"/>
            <p:cNvGrpSpPr/>
            <p:nvPr/>
          </p:nvGrpSpPr>
          <p:grpSpPr>
            <a:xfrm rot="0">
              <a:off x="0" y="0"/>
              <a:ext cx="7686674" cy="1371528"/>
              <a:chOff x="0" y="0"/>
              <a:chExt cx="1049690" cy="187296"/>
            </a:xfrm>
          </p:grpSpPr>
          <p:sp>
            <p:nvSpPr>
              <p:cNvPr name="Freeform 11" id="11"/>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2" id="12"/>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3" id="13"/>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4" id="14"/>
          <p:cNvGrpSpPr/>
          <p:nvPr/>
        </p:nvGrpSpPr>
        <p:grpSpPr>
          <a:xfrm rot="0">
            <a:off x="13691215" y="9258354"/>
            <a:ext cx="5765006" cy="1028646"/>
            <a:chOff x="0" y="0"/>
            <a:chExt cx="7686674" cy="1371528"/>
          </a:xfrm>
        </p:grpSpPr>
        <p:grpSp>
          <p:nvGrpSpPr>
            <p:cNvPr name="Group 15" id="15"/>
            <p:cNvGrpSpPr/>
            <p:nvPr/>
          </p:nvGrpSpPr>
          <p:grpSpPr>
            <a:xfrm rot="0">
              <a:off x="0" y="0"/>
              <a:ext cx="7686674" cy="1371528"/>
              <a:chOff x="0" y="0"/>
              <a:chExt cx="1049690" cy="187296"/>
            </a:xfrm>
          </p:grpSpPr>
          <p:sp>
            <p:nvSpPr>
              <p:cNvPr name="Freeform 16" id="16"/>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7" id="17"/>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8" id="18"/>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- 15</a:t>
              </a:r>
            </a:p>
          </p:txBody>
        </p:sp>
      </p:gr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94058" y="251004"/>
            <a:ext cx="9274149" cy="1349910"/>
            <a:chOff x="0" y="0"/>
            <a:chExt cx="2442574" cy="355532"/>
          </a:xfrm>
        </p:grpSpPr>
        <p:sp>
          <p:nvSpPr>
            <p:cNvPr name="Freeform 3" id="3"/>
            <p:cNvSpPr/>
            <p:nvPr/>
          </p:nvSpPr>
          <p:spPr>
            <a:xfrm flipH="false" flipV="false" rot="0">
              <a:off x="0" y="0"/>
              <a:ext cx="2442574" cy="355532"/>
            </a:xfrm>
            <a:custGeom>
              <a:avLst/>
              <a:gdLst/>
              <a:ahLst/>
              <a:cxnLst/>
              <a:rect r="r" b="b" t="t" l="l"/>
              <a:pathLst>
                <a:path h="355532" w="2442574">
                  <a:moveTo>
                    <a:pt x="42574" y="0"/>
                  </a:moveTo>
                  <a:lnTo>
                    <a:pt x="2400000" y="0"/>
                  </a:lnTo>
                  <a:cubicBezTo>
                    <a:pt x="2423513" y="0"/>
                    <a:pt x="2442574" y="19061"/>
                    <a:pt x="2442574" y="42574"/>
                  </a:cubicBezTo>
                  <a:lnTo>
                    <a:pt x="2442574" y="312958"/>
                  </a:lnTo>
                  <a:cubicBezTo>
                    <a:pt x="2442574" y="336471"/>
                    <a:pt x="2423513" y="355532"/>
                    <a:pt x="2400000" y="355532"/>
                  </a:cubicBezTo>
                  <a:lnTo>
                    <a:pt x="42574" y="355532"/>
                  </a:lnTo>
                  <a:cubicBezTo>
                    <a:pt x="19061" y="355532"/>
                    <a:pt x="0" y="336471"/>
                    <a:pt x="0" y="312958"/>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039348" y="5143500"/>
            <a:ext cx="12209304" cy="4579836"/>
          </a:xfrm>
          <a:custGeom>
            <a:avLst/>
            <a:gdLst/>
            <a:ahLst/>
            <a:cxnLst/>
            <a:rect r="r" b="b" t="t" l="l"/>
            <a:pathLst>
              <a:path h="4579836" w="12209304">
                <a:moveTo>
                  <a:pt x="0" y="0"/>
                </a:moveTo>
                <a:lnTo>
                  <a:pt x="12209304" y="0"/>
                </a:lnTo>
                <a:lnTo>
                  <a:pt x="12209304" y="4579836"/>
                </a:lnTo>
                <a:lnTo>
                  <a:pt x="0" y="4579836"/>
                </a:lnTo>
                <a:lnTo>
                  <a:pt x="0" y="0"/>
                </a:lnTo>
                <a:close/>
              </a:path>
            </a:pathLst>
          </a:custGeom>
          <a:blipFill>
            <a:blip r:embed="rId2"/>
            <a:stretch>
              <a:fillRect l="0" t="0" r="0" b="0"/>
            </a:stretch>
          </a:blipFill>
        </p:spPr>
      </p:sp>
      <p:sp>
        <p:nvSpPr>
          <p:cNvPr name="TextBox 6" id="6"/>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Fitt's Law</a:t>
            </a:r>
          </a:p>
        </p:txBody>
      </p:sp>
      <p:sp>
        <p:nvSpPr>
          <p:cNvPr name="TextBox 7" id="7"/>
          <p:cNvSpPr txBox="true"/>
          <p:nvPr/>
        </p:nvSpPr>
        <p:spPr>
          <a:xfrm rot="0">
            <a:off x="1028700" y="1995136"/>
            <a:ext cx="15204866" cy="3941204"/>
          </a:xfrm>
          <a:prstGeom prst="rect">
            <a:avLst/>
          </a:prstGeom>
        </p:spPr>
        <p:txBody>
          <a:bodyPr anchor="t" rtlCol="false" tIns="0" lIns="0" bIns="0" rIns="0">
            <a:spAutoFit/>
          </a:bodyPr>
          <a:lstStyle/>
          <a:p>
            <a:pPr algn="just">
              <a:lnSpc>
                <a:spcPts val="3758"/>
              </a:lnSpc>
            </a:pPr>
            <a:r>
              <a:rPr lang="en-US" sz="2684">
                <a:solidFill>
                  <a:srgbClr val="000000"/>
                </a:solidFill>
                <a:latin typeface="Helios"/>
              </a:rPr>
              <a:t> Fitts’ law says that the time taken to move to a target of size S at a distance </a:t>
            </a:r>
            <a:r>
              <a:rPr lang="en-US" sz="2684">
                <a:solidFill>
                  <a:srgbClr val="000000"/>
                </a:solidFill>
                <a:latin typeface="Helios"/>
              </a:rPr>
              <a:t>D is:   </a:t>
            </a:r>
          </a:p>
          <a:p>
            <a:pPr algn="just">
              <a:lnSpc>
                <a:spcPts val="3758"/>
              </a:lnSpc>
            </a:pPr>
          </a:p>
          <a:p>
            <a:pPr algn="just">
              <a:lnSpc>
                <a:spcPts val="3758"/>
              </a:lnSpc>
            </a:pPr>
            <a:r>
              <a:rPr lang="en-US" sz="2684">
                <a:solidFill>
                  <a:srgbClr val="000000"/>
                </a:solidFill>
                <a:latin typeface="Helios"/>
              </a:rPr>
              <a:t>                       =  a+b log_2⁡(D/S+1)</a:t>
            </a:r>
          </a:p>
          <a:p>
            <a:pPr algn="just">
              <a:lnSpc>
                <a:spcPts val="3758"/>
              </a:lnSpc>
            </a:pPr>
          </a:p>
          <a:p>
            <a:pPr algn="just">
              <a:lnSpc>
                <a:spcPts val="3758"/>
              </a:lnSpc>
            </a:pPr>
            <a:r>
              <a:rPr lang="en-US" sz="2684">
                <a:solidFill>
                  <a:srgbClr val="000000"/>
                </a:solidFill>
                <a:latin typeface="Helios"/>
              </a:rPr>
              <a:t>The constants a and b depend on the particular pointing device used and the skill of </a:t>
            </a:r>
          </a:p>
          <a:p>
            <a:pPr algn="just">
              <a:lnSpc>
                <a:spcPts val="3758"/>
              </a:lnSpc>
            </a:pPr>
            <a:r>
              <a:rPr lang="en-US" sz="2684">
                <a:solidFill>
                  <a:srgbClr val="000000"/>
                </a:solidFill>
                <a:latin typeface="Helios"/>
              </a:rPr>
              <a:t> the user with that device.</a:t>
            </a:r>
          </a:p>
          <a:p>
            <a:pPr algn="just">
              <a:lnSpc>
                <a:spcPts val="3758"/>
              </a:lnSpc>
            </a:pPr>
          </a:p>
          <a:p>
            <a:pPr algn="just">
              <a:lnSpc>
                <a:spcPts val="4878"/>
              </a:lnSpc>
              <a:spcBef>
                <a:spcPct val="0"/>
              </a:spcBef>
            </a:pPr>
          </a:p>
        </p:txBody>
      </p:sp>
      <p:grpSp>
        <p:nvGrpSpPr>
          <p:cNvPr name="Group 8" id="8"/>
          <p:cNvGrpSpPr/>
          <p:nvPr/>
        </p:nvGrpSpPr>
        <p:grpSpPr>
          <a:xfrm rot="0">
            <a:off x="13691215" y="9258354"/>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- 16</a:t>
              </a:r>
            </a:p>
          </p:txBody>
        </p:sp>
      </p:grpSp>
      <p:grpSp>
        <p:nvGrpSpPr>
          <p:cNvPr name="Group 13" id="13"/>
          <p:cNvGrpSpPr/>
          <p:nvPr/>
        </p:nvGrpSpPr>
        <p:grpSpPr>
          <a:xfrm rot="0">
            <a:off x="-1287623" y="9258327"/>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94058" y="251004"/>
            <a:ext cx="9274149" cy="1349910"/>
            <a:chOff x="0" y="0"/>
            <a:chExt cx="2442574" cy="355532"/>
          </a:xfrm>
        </p:grpSpPr>
        <p:sp>
          <p:nvSpPr>
            <p:cNvPr name="Freeform 3" id="3"/>
            <p:cNvSpPr/>
            <p:nvPr/>
          </p:nvSpPr>
          <p:spPr>
            <a:xfrm flipH="false" flipV="false" rot="0">
              <a:off x="0" y="0"/>
              <a:ext cx="2442574" cy="355532"/>
            </a:xfrm>
            <a:custGeom>
              <a:avLst/>
              <a:gdLst/>
              <a:ahLst/>
              <a:cxnLst/>
              <a:rect r="r" b="b" t="t" l="l"/>
              <a:pathLst>
                <a:path h="355532" w="2442574">
                  <a:moveTo>
                    <a:pt x="42574" y="0"/>
                  </a:moveTo>
                  <a:lnTo>
                    <a:pt x="2400000" y="0"/>
                  </a:lnTo>
                  <a:cubicBezTo>
                    <a:pt x="2423513" y="0"/>
                    <a:pt x="2442574" y="19061"/>
                    <a:pt x="2442574" y="42574"/>
                  </a:cubicBezTo>
                  <a:lnTo>
                    <a:pt x="2442574" y="312958"/>
                  </a:lnTo>
                  <a:cubicBezTo>
                    <a:pt x="2442574" y="336471"/>
                    <a:pt x="2423513" y="355532"/>
                    <a:pt x="2400000" y="355532"/>
                  </a:cubicBezTo>
                  <a:lnTo>
                    <a:pt x="42574" y="355532"/>
                  </a:lnTo>
                  <a:cubicBezTo>
                    <a:pt x="19061" y="355532"/>
                    <a:pt x="0" y="336471"/>
                    <a:pt x="0" y="312958"/>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Three State Example</a:t>
            </a:r>
          </a:p>
        </p:txBody>
      </p:sp>
      <p:sp>
        <p:nvSpPr>
          <p:cNvPr name="TextBox 6" id="6"/>
          <p:cNvSpPr txBox="true"/>
          <p:nvPr/>
        </p:nvSpPr>
        <p:spPr>
          <a:xfrm rot="0">
            <a:off x="1541567" y="2591798"/>
            <a:ext cx="15204866" cy="6970081"/>
          </a:xfrm>
          <a:prstGeom prst="rect">
            <a:avLst/>
          </a:prstGeom>
        </p:spPr>
        <p:txBody>
          <a:bodyPr anchor="t" rtlCol="false" tIns="0" lIns="0" bIns="0" rIns="0">
            <a:spAutoFit/>
          </a:bodyPr>
          <a:lstStyle/>
          <a:p>
            <a:pPr algn="just">
              <a:lnSpc>
                <a:spcPts val="3758"/>
              </a:lnSpc>
            </a:pPr>
            <a:r>
              <a:rPr lang="en-US" sz="2684">
                <a:solidFill>
                  <a:srgbClr val="000000"/>
                </a:solidFill>
                <a:latin typeface="Helios"/>
              </a:rPr>
              <a:t>We can recalculate the KLM prediction for the CLOSE-METHOD using these data. Recall that the method had two pointing operators, one to point to the window’s title bar (with a distance to target size ratio of 10:1), the second to drag the selection down to ‘CLOSE’ on the pop-up menu (4:1). Thus the ﬁrst pointing operator is state 1 and the second is state 2. The times are thus</a:t>
            </a:r>
          </a:p>
          <a:p>
            <a:pPr algn="just">
              <a:lnSpc>
                <a:spcPts val="3758"/>
              </a:lnSpc>
            </a:pPr>
            <a:r>
              <a:rPr lang="en-US" sz="2684">
                <a:solidFill>
                  <a:srgbClr val="000000"/>
                </a:solidFill>
                <a:latin typeface="Helios"/>
              </a:rPr>
              <a:t> </a:t>
            </a:r>
          </a:p>
          <a:p>
            <a:pPr algn="just">
              <a:lnSpc>
                <a:spcPts val="4480"/>
              </a:lnSpc>
            </a:pPr>
            <a:r>
              <a:rPr lang="en-US" sz="3200">
                <a:solidFill>
                  <a:srgbClr val="000000"/>
                </a:solidFill>
                <a:latin typeface="Helios Bold"/>
              </a:rPr>
              <a:t>Mouse</a:t>
            </a:r>
          </a:p>
          <a:p>
            <a:pPr algn="just">
              <a:lnSpc>
                <a:spcPts val="3758"/>
              </a:lnSpc>
            </a:pPr>
            <a:r>
              <a:rPr lang="en-US" sz="2684">
                <a:solidFill>
                  <a:srgbClr val="000000"/>
                </a:solidFill>
                <a:latin typeface="Helios"/>
              </a:rPr>
              <a:t>P[to menu bar] =−107 + 223 log2(11) = 664 ms </a:t>
            </a:r>
          </a:p>
          <a:p>
            <a:pPr algn="just">
              <a:lnSpc>
                <a:spcPts val="3758"/>
              </a:lnSpc>
            </a:pPr>
            <a:r>
              <a:rPr lang="en-US" sz="2684">
                <a:solidFill>
                  <a:srgbClr val="000000"/>
                </a:solidFill>
                <a:latin typeface="Helios"/>
              </a:rPr>
              <a:t>P[to option] = 135 + 249 log2(5) = 713 ms</a:t>
            </a:r>
          </a:p>
          <a:p>
            <a:pPr algn="just">
              <a:lnSpc>
                <a:spcPts val="3758"/>
              </a:lnSpc>
            </a:pPr>
            <a:r>
              <a:rPr lang="en-US" sz="2684">
                <a:solidFill>
                  <a:srgbClr val="000000"/>
                </a:solidFill>
                <a:latin typeface="Helios"/>
              </a:rPr>
              <a:t> </a:t>
            </a:r>
          </a:p>
          <a:p>
            <a:pPr algn="just">
              <a:lnSpc>
                <a:spcPts val="4480"/>
              </a:lnSpc>
            </a:pPr>
            <a:r>
              <a:rPr lang="en-US" sz="3200">
                <a:solidFill>
                  <a:srgbClr val="000000"/>
                </a:solidFill>
                <a:latin typeface="Helios Bold"/>
              </a:rPr>
              <a:t>Trackball</a:t>
            </a:r>
          </a:p>
          <a:p>
            <a:pPr algn="just">
              <a:lnSpc>
                <a:spcPts val="3758"/>
              </a:lnSpc>
            </a:pPr>
            <a:r>
              <a:rPr lang="en-US" sz="2684">
                <a:solidFill>
                  <a:srgbClr val="000000"/>
                </a:solidFill>
                <a:latin typeface="Helios"/>
              </a:rPr>
              <a:t>P[to menu bar] = 75 + 300 log2(11) = 1113 ms </a:t>
            </a:r>
          </a:p>
          <a:p>
            <a:pPr algn="just">
              <a:lnSpc>
                <a:spcPts val="3758"/>
              </a:lnSpc>
            </a:pPr>
            <a:r>
              <a:rPr lang="en-US" sz="2684">
                <a:solidFill>
                  <a:srgbClr val="000000"/>
                </a:solidFill>
                <a:latin typeface="Helios"/>
              </a:rPr>
              <a:t>P[to option] =−349 + 688 log2(5) = 1248 ms</a:t>
            </a:r>
          </a:p>
          <a:p>
            <a:pPr algn="just">
              <a:lnSpc>
                <a:spcPts val="3758"/>
              </a:lnSpc>
            </a:pPr>
          </a:p>
          <a:p>
            <a:pPr algn="just">
              <a:lnSpc>
                <a:spcPts val="4878"/>
              </a:lnSpc>
              <a:spcBef>
                <a:spcPct val="0"/>
              </a:spcBef>
            </a:pPr>
          </a:p>
        </p:txBody>
      </p:sp>
      <p:grpSp>
        <p:nvGrpSpPr>
          <p:cNvPr name="Group 7" id="7"/>
          <p:cNvGrpSpPr/>
          <p:nvPr/>
        </p:nvGrpSpPr>
        <p:grpSpPr>
          <a:xfrm rot="0">
            <a:off x="-1287623" y="9258327"/>
            <a:ext cx="5765006" cy="1028646"/>
            <a:chOff x="0" y="0"/>
            <a:chExt cx="7686674" cy="1371528"/>
          </a:xfrm>
        </p:grpSpPr>
        <p:grpSp>
          <p:nvGrpSpPr>
            <p:cNvPr name="Group 8" id="8"/>
            <p:cNvGrpSpPr/>
            <p:nvPr/>
          </p:nvGrpSpPr>
          <p:grpSpPr>
            <a:xfrm rot="0">
              <a:off x="0" y="0"/>
              <a:ext cx="7686674" cy="1371528"/>
              <a:chOff x="0" y="0"/>
              <a:chExt cx="1049690" cy="187296"/>
            </a:xfrm>
          </p:grpSpPr>
          <p:sp>
            <p:nvSpPr>
              <p:cNvPr name="Freeform 9" id="9"/>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2" id="12"/>
          <p:cNvGrpSpPr/>
          <p:nvPr/>
        </p:nvGrpSpPr>
        <p:grpSpPr>
          <a:xfrm rot="0">
            <a:off x="13691215" y="9258354"/>
            <a:ext cx="5765006" cy="1028646"/>
            <a:chOff x="0" y="0"/>
            <a:chExt cx="7686674" cy="1371528"/>
          </a:xfrm>
        </p:grpSpPr>
        <p:grpSp>
          <p:nvGrpSpPr>
            <p:cNvPr name="Group 13" id="13"/>
            <p:cNvGrpSpPr/>
            <p:nvPr/>
          </p:nvGrpSpPr>
          <p:grpSpPr>
            <a:xfrm rot="0">
              <a:off x="0" y="0"/>
              <a:ext cx="7686674" cy="1371528"/>
              <a:chOff x="0" y="0"/>
              <a:chExt cx="1049690" cy="187296"/>
            </a:xfrm>
          </p:grpSpPr>
          <p:sp>
            <p:nvSpPr>
              <p:cNvPr name="Freeform 14" id="14"/>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5" id="15"/>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6" id="16"/>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- 17</a:t>
              </a:r>
            </a:p>
          </p:txBody>
        </p:sp>
      </p:gr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94058" y="1028700"/>
            <a:ext cx="9274149" cy="1349910"/>
            <a:chOff x="0" y="0"/>
            <a:chExt cx="2442574" cy="355532"/>
          </a:xfrm>
        </p:grpSpPr>
        <p:sp>
          <p:nvSpPr>
            <p:cNvPr name="Freeform 3" id="3"/>
            <p:cNvSpPr/>
            <p:nvPr/>
          </p:nvSpPr>
          <p:spPr>
            <a:xfrm flipH="false" flipV="false" rot="0">
              <a:off x="0" y="0"/>
              <a:ext cx="2442574" cy="355532"/>
            </a:xfrm>
            <a:custGeom>
              <a:avLst/>
              <a:gdLst/>
              <a:ahLst/>
              <a:cxnLst/>
              <a:rect r="r" b="b" t="t" l="l"/>
              <a:pathLst>
                <a:path h="355532" w="2442574">
                  <a:moveTo>
                    <a:pt x="42574" y="0"/>
                  </a:moveTo>
                  <a:lnTo>
                    <a:pt x="2400000" y="0"/>
                  </a:lnTo>
                  <a:cubicBezTo>
                    <a:pt x="2423513" y="0"/>
                    <a:pt x="2442574" y="19061"/>
                    <a:pt x="2442574" y="42574"/>
                  </a:cubicBezTo>
                  <a:lnTo>
                    <a:pt x="2442574" y="312958"/>
                  </a:lnTo>
                  <a:cubicBezTo>
                    <a:pt x="2442574" y="336471"/>
                    <a:pt x="2423513" y="355532"/>
                    <a:pt x="2400000" y="355532"/>
                  </a:cubicBezTo>
                  <a:lnTo>
                    <a:pt x="42574" y="355532"/>
                  </a:lnTo>
                  <a:cubicBezTo>
                    <a:pt x="19061" y="355532"/>
                    <a:pt x="0" y="336471"/>
                    <a:pt x="0" y="312958"/>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87623" y="9258327"/>
            <a:ext cx="5765006" cy="1028646"/>
            <a:chOff x="0" y="0"/>
            <a:chExt cx="7686674" cy="1371528"/>
          </a:xfrm>
        </p:grpSpPr>
        <p:grpSp>
          <p:nvGrpSpPr>
            <p:cNvPr name="Group 6" id="6"/>
            <p:cNvGrpSpPr/>
            <p:nvPr/>
          </p:nvGrpSpPr>
          <p:grpSpPr>
            <a:xfrm rot="0">
              <a:off x="0" y="0"/>
              <a:ext cx="7686674" cy="1371528"/>
              <a:chOff x="0" y="0"/>
              <a:chExt cx="1049690" cy="187296"/>
            </a:xfrm>
          </p:grpSpPr>
          <p:sp>
            <p:nvSpPr>
              <p:cNvPr name="Freeform 7" id="7"/>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8" id="8"/>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9" id="9"/>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0" id="10"/>
          <p:cNvGrpSpPr/>
          <p:nvPr/>
        </p:nvGrpSpPr>
        <p:grpSpPr>
          <a:xfrm rot="0">
            <a:off x="13691215" y="9258354"/>
            <a:ext cx="5765006" cy="1028646"/>
            <a:chOff x="0" y="0"/>
            <a:chExt cx="7686674" cy="1371528"/>
          </a:xfrm>
        </p:grpSpPr>
        <p:grpSp>
          <p:nvGrpSpPr>
            <p:cNvPr name="Group 11" id="11"/>
            <p:cNvGrpSpPr/>
            <p:nvPr/>
          </p:nvGrpSpPr>
          <p:grpSpPr>
            <a:xfrm rot="0">
              <a:off x="0" y="0"/>
              <a:ext cx="7686674" cy="1371528"/>
              <a:chOff x="0" y="0"/>
              <a:chExt cx="1049690" cy="187296"/>
            </a:xfrm>
          </p:grpSpPr>
          <p:sp>
            <p:nvSpPr>
              <p:cNvPr name="Freeform 12" id="12"/>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3" id="13"/>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4" id="14"/>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- 18</a:t>
              </a:r>
            </a:p>
          </p:txBody>
        </p:sp>
      </p:grpSp>
      <p:pic>
        <p:nvPicPr>
          <p:cNvPr name="Picture 15" id="15"/>
          <p:cNvPicPr>
            <a:picLocks noChangeAspect="true"/>
          </p:cNvPicPr>
          <p:nvPr/>
        </p:nvPicPr>
        <p:blipFill>
          <a:blip r:embed="rId2"/>
          <a:srcRect l="0" t="0" r="0" b="0"/>
          <a:stretch>
            <a:fillRect/>
          </a:stretch>
        </p:blipFill>
        <p:spPr>
          <a:xfrm flipH="false" flipV="false" rot="0">
            <a:off x="5291659" y="3060141"/>
            <a:ext cx="7190698" cy="7226832"/>
          </a:xfrm>
          <a:prstGeom prst="rect">
            <a:avLst/>
          </a:prstGeom>
        </p:spPr>
      </p:pic>
      <p:sp>
        <p:nvSpPr>
          <p:cNvPr name="TextBox 16" id="16"/>
          <p:cNvSpPr txBox="true"/>
          <p:nvPr/>
        </p:nvSpPr>
        <p:spPr>
          <a:xfrm rot="0">
            <a:off x="1028700" y="1120414"/>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Any Questions?</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41561" y="750368"/>
            <a:ext cx="12413875" cy="1283948"/>
            <a:chOff x="0" y="0"/>
            <a:chExt cx="3269498" cy="338159"/>
          </a:xfrm>
        </p:grpSpPr>
        <p:sp>
          <p:nvSpPr>
            <p:cNvPr name="Freeform 3" id="3"/>
            <p:cNvSpPr/>
            <p:nvPr/>
          </p:nvSpPr>
          <p:spPr>
            <a:xfrm flipH="false" flipV="false" rot="0">
              <a:off x="0" y="0"/>
              <a:ext cx="3269498" cy="338159"/>
            </a:xfrm>
            <a:custGeom>
              <a:avLst/>
              <a:gdLst/>
              <a:ahLst/>
              <a:cxnLst/>
              <a:rect r="r" b="b" t="t" l="l"/>
              <a:pathLst>
                <a:path h="338159" w="3269498">
                  <a:moveTo>
                    <a:pt x="31806" y="0"/>
                  </a:moveTo>
                  <a:lnTo>
                    <a:pt x="3237692" y="0"/>
                  </a:lnTo>
                  <a:cubicBezTo>
                    <a:pt x="3246127" y="0"/>
                    <a:pt x="3254218" y="3351"/>
                    <a:pt x="3260182" y="9316"/>
                  </a:cubicBezTo>
                  <a:cubicBezTo>
                    <a:pt x="3266147" y="15281"/>
                    <a:pt x="3269498" y="23371"/>
                    <a:pt x="3269498" y="31806"/>
                  </a:cubicBezTo>
                  <a:lnTo>
                    <a:pt x="3269498" y="306353"/>
                  </a:lnTo>
                  <a:cubicBezTo>
                    <a:pt x="3269498" y="314789"/>
                    <a:pt x="3266147" y="322879"/>
                    <a:pt x="3260182" y="328843"/>
                  </a:cubicBezTo>
                  <a:cubicBezTo>
                    <a:pt x="3254218" y="334808"/>
                    <a:pt x="3246127" y="338159"/>
                    <a:pt x="3237692" y="338159"/>
                  </a:cubicBezTo>
                  <a:lnTo>
                    <a:pt x="31806" y="338159"/>
                  </a:lnTo>
                  <a:cubicBezTo>
                    <a:pt x="23371" y="338159"/>
                    <a:pt x="15281" y="334808"/>
                    <a:pt x="9316" y="328843"/>
                  </a:cubicBezTo>
                  <a:cubicBezTo>
                    <a:pt x="3351" y="322879"/>
                    <a:pt x="0" y="314789"/>
                    <a:pt x="0" y="306353"/>
                  </a:cubicBezTo>
                  <a:lnTo>
                    <a:pt x="0" y="31806"/>
                  </a:lnTo>
                  <a:cubicBezTo>
                    <a:pt x="0" y="23371"/>
                    <a:pt x="3351" y="15281"/>
                    <a:pt x="9316" y="9316"/>
                  </a:cubicBezTo>
                  <a:cubicBezTo>
                    <a:pt x="15281" y="3351"/>
                    <a:pt x="23371" y="0"/>
                    <a:pt x="31806"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63606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Physical and device model</a:t>
            </a:r>
          </a:p>
        </p:txBody>
      </p:sp>
      <p:grpSp>
        <p:nvGrpSpPr>
          <p:cNvPr name="Group 6" id="6"/>
          <p:cNvGrpSpPr/>
          <p:nvPr/>
        </p:nvGrpSpPr>
        <p:grpSpPr>
          <a:xfrm rot="0">
            <a:off x="-1287623" y="9258327"/>
            <a:ext cx="5765006" cy="1028646"/>
            <a:chOff x="0" y="0"/>
            <a:chExt cx="7686674" cy="1371528"/>
          </a:xfrm>
        </p:grpSpPr>
        <p:grpSp>
          <p:nvGrpSpPr>
            <p:cNvPr name="Group 7" id="7"/>
            <p:cNvGrpSpPr/>
            <p:nvPr/>
          </p:nvGrpSpPr>
          <p:grpSpPr>
            <a:xfrm rot="0">
              <a:off x="0" y="0"/>
              <a:ext cx="7686674" cy="1371528"/>
              <a:chOff x="0" y="0"/>
              <a:chExt cx="1049690" cy="187296"/>
            </a:xfrm>
          </p:grpSpPr>
          <p:sp>
            <p:nvSpPr>
              <p:cNvPr name="Freeform 8" id="8"/>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9" id="9"/>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0" id="10"/>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1" id="11"/>
          <p:cNvGrpSpPr/>
          <p:nvPr/>
        </p:nvGrpSpPr>
        <p:grpSpPr>
          <a:xfrm rot="0">
            <a:off x="13691215" y="9258354"/>
            <a:ext cx="5765006" cy="1028646"/>
            <a:chOff x="0" y="0"/>
            <a:chExt cx="7686674" cy="1371528"/>
          </a:xfrm>
        </p:grpSpPr>
        <p:grpSp>
          <p:nvGrpSpPr>
            <p:cNvPr name="Group 12" id="12"/>
            <p:cNvGrpSpPr/>
            <p:nvPr/>
          </p:nvGrpSpPr>
          <p:grpSpPr>
            <a:xfrm rot="0">
              <a:off x="0" y="0"/>
              <a:ext cx="7686674" cy="1371528"/>
              <a:chOff x="0" y="0"/>
              <a:chExt cx="1049690" cy="187296"/>
            </a:xfrm>
          </p:grpSpPr>
          <p:sp>
            <p:nvSpPr>
              <p:cNvPr name="Freeform 13" id="13"/>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4" id="14"/>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5" id="15"/>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- 2</a:t>
              </a:r>
            </a:p>
          </p:txBody>
        </p:sp>
      </p:grpSp>
      <p:sp>
        <p:nvSpPr>
          <p:cNvPr name="TextBox 16" id="16"/>
          <p:cNvSpPr txBox="true"/>
          <p:nvPr/>
        </p:nvSpPr>
        <p:spPr>
          <a:xfrm rot="0">
            <a:off x="7296367" y="2640370"/>
            <a:ext cx="3695267" cy="541510"/>
          </a:xfrm>
          <a:prstGeom prst="rect">
            <a:avLst/>
          </a:prstGeom>
        </p:spPr>
        <p:txBody>
          <a:bodyPr anchor="t" rtlCol="false" tIns="0" lIns="0" bIns="0" rIns="0">
            <a:spAutoFit/>
          </a:bodyPr>
          <a:lstStyle/>
          <a:p>
            <a:pPr algn="ctr">
              <a:lnSpc>
                <a:spcPts val="4544"/>
              </a:lnSpc>
            </a:pPr>
            <a:r>
              <a:rPr lang="en-US" sz="2840" spc="343">
                <a:solidFill>
                  <a:srgbClr val="000000"/>
                </a:solidFill>
                <a:latin typeface="Merriweather Bold"/>
              </a:rPr>
              <a:t>It has two types:</a:t>
            </a:r>
          </a:p>
        </p:txBody>
      </p:sp>
      <p:sp>
        <p:nvSpPr>
          <p:cNvPr name="Freeform 17" id="17"/>
          <p:cNvSpPr/>
          <p:nvPr/>
        </p:nvSpPr>
        <p:spPr>
          <a:xfrm flipH="false" flipV="false" rot="-5400000">
            <a:off x="5772284" y="6579546"/>
            <a:ext cx="1400715" cy="1400715"/>
          </a:xfrm>
          <a:custGeom>
            <a:avLst/>
            <a:gdLst/>
            <a:ahLst/>
            <a:cxnLst/>
            <a:rect r="r" b="b" t="t" l="l"/>
            <a:pathLst>
              <a:path h="1400715" w="1400715">
                <a:moveTo>
                  <a:pt x="0" y="0"/>
                </a:moveTo>
                <a:lnTo>
                  <a:pt x="1400715" y="0"/>
                </a:lnTo>
                <a:lnTo>
                  <a:pt x="1400715" y="1400716"/>
                </a:lnTo>
                <a:lnTo>
                  <a:pt x="0" y="140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false" flipV="false" rot="-5400000">
            <a:off x="10857296" y="6579546"/>
            <a:ext cx="1400715" cy="1400715"/>
          </a:xfrm>
          <a:custGeom>
            <a:avLst/>
            <a:gdLst/>
            <a:ahLst/>
            <a:cxnLst/>
            <a:rect r="r" b="b" t="t" l="l"/>
            <a:pathLst>
              <a:path h="1400715" w="1400715">
                <a:moveTo>
                  <a:pt x="0" y="0"/>
                </a:moveTo>
                <a:lnTo>
                  <a:pt x="1400716" y="0"/>
                </a:lnTo>
                <a:lnTo>
                  <a:pt x="1400716" y="1400716"/>
                </a:lnTo>
                <a:lnTo>
                  <a:pt x="0" y="14007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9" id="19"/>
          <p:cNvSpPr/>
          <p:nvPr/>
        </p:nvSpPr>
        <p:spPr>
          <a:xfrm>
            <a:off x="7000874" y="6785513"/>
            <a:ext cx="1484831" cy="38100"/>
          </a:xfrm>
          <a:prstGeom prst="line">
            <a:avLst/>
          </a:prstGeom>
          <a:ln cap="flat" w="38100">
            <a:solidFill>
              <a:srgbClr val="A6A6A6"/>
            </a:solidFill>
            <a:prstDash val="solid"/>
            <a:headEnd type="none" len="sm" w="sm"/>
            <a:tailEnd type="none" len="sm" w="sm"/>
          </a:ln>
        </p:spPr>
      </p:sp>
      <p:sp>
        <p:nvSpPr>
          <p:cNvPr name="AutoShape 20" id="20"/>
          <p:cNvSpPr/>
          <p:nvPr/>
        </p:nvSpPr>
        <p:spPr>
          <a:xfrm flipH="true" flipV="true">
            <a:off x="9714296" y="6329222"/>
            <a:ext cx="1143000" cy="950682"/>
          </a:xfrm>
          <a:prstGeom prst="line">
            <a:avLst/>
          </a:prstGeom>
          <a:ln cap="flat" w="38100">
            <a:solidFill>
              <a:srgbClr val="A6A6A6"/>
            </a:solidFill>
            <a:prstDash val="solid"/>
            <a:headEnd type="none" len="sm" w="sm"/>
            <a:tailEnd type="none" len="sm" w="sm"/>
          </a:ln>
        </p:spPr>
      </p:sp>
      <p:sp>
        <p:nvSpPr>
          <p:cNvPr name="TextBox 21" id="21"/>
          <p:cNvSpPr txBox="true"/>
          <p:nvPr/>
        </p:nvSpPr>
        <p:spPr>
          <a:xfrm rot="0">
            <a:off x="4273903" y="8313637"/>
            <a:ext cx="4581672" cy="389237"/>
          </a:xfrm>
          <a:prstGeom prst="rect">
            <a:avLst/>
          </a:prstGeom>
        </p:spPr>
        <p:txBody>
          <a:bodyPr anchor="t" rtlCol="false" tIns="0" lIns="0" bIns="0" rIns="0">
            <a:spAutoFit/>
          </a:bodyPr>
          <a:lstStyle/>
          <a:p>
            <a:pPr algn="ctr">
              <a:lnSpc>
                <a:spcPts val="3219"/>
              </a:lnSpc>
            </a:pPr>
            <a:r>
              <a:rPr lang="en-US" sz="2299" spc="73">
                <a:solidFill>
                  <a:srgbClr val="000000"/>
                </a:solidFill>
                <a:latin typeface="DM Sans Bold"/>
              </a:rPr>
              <a:t> </a:t>
            </a:r>
            <a:r>
              <a:rPr lang="en-US" sz="2299" spc="73">
                <a:solidFill>
                  <a:srgbClr val="000000"/>
                </a:solidFill>
                <a:latin typeface="DM Sans Bold"/>
              </a:rPr>
              <a:t>Keystroke Level Model(KLM)</a:t>
            </a:r>
          </a:p>
        </p:txBody>
      </p:sp>
      <p:sp>
        <p:nvSpPr>
          <p:cNvPr name="TextBox 22" id="22"/>
          <p:cNvSpPr txBox="true"/>
          <p:nvPr/>
        </p:nvSpPr>
        <p:spPr>
          <a:xfrm rot="0">
            <a:off x="6276684" y="6746800"/>
            <a:ext cx="391914" cy="951907"/>
          </a:xfrm>
          <a:prstGeom prst="rect">
            <a:avLst/>
          </a:prstGeom>
        </p:spPr>
        <p:txBody>
          <a:bodyPr anchor="t" rtlCol="false" tIns="0" lIns="0" bIns="0" rIns="0">
            <a:spAutoFit/>
          </a:bodyPr>
          <a:lstStyle/>
          <a:p>
            <a:pPr algn="ctr">
              <a:lnSpc>
                <a:spcPts val="7699"/>
              </a:lnSpc>
              <a:spcBef>
                <a:spcPct val="0"/>
              </a:spcBef>
            </a:pPr>
            <a:r>
              <a:rPr lang="en-US" sz="5499">
                <a:solidFill>
                  <a:srgbClr val="FFFFFF"/>
                </a:solidFill>
                <a:latin typeface="Helios Bold"/>
              </a:rPr>
              <a:t>1</a:t>
            </a:r>
          </a:p>
        </p:txBody>
      </p:sp>
      <p:sp>
        <p:nvSpPr>
          <p:cNvPr name="TextBox 23" id="23"/>
          <p:cNvSpPr txBox="true"/>
          <p:nvPr/>
        </p:nvSpPr>
        <p:spPr>
          <a:xfrm rot="0">
            <a:off x="11364462" y="6761446"/>
            <a:ext cx="392545" cy="951907"/>
          </a:xfrm>
          <a:prstGeom prst="rect">
            <a:avLst/>
          </a:prstGeom>
        </p:spPr>
        <p:txBody>
          <a:bodyPr anchor="t" rtlCol="false" tIns="0" lIns="0" bIns="0" rIns="0">
            <a:spAutoFit/>
          </a:bodyPr>
          <a:lstStyle/>
          <a:p>
            <a:pPr algn="ctr">
              <a:lnSpc>
                <a:spcPts val="7699"/>
              </a:lnSpc>
              <a:spcBef>
                <a:spcPct val="0"/>
              </a:spcBef>
            </a:pPr>
            <a:r>
              <a:rPr lang="en-US" sz="5499">
                <a:solidFill>
                  <a:srgbClr val="FFFFFF"/>
                </a:solidFill>
                <a:latin typeface="Helios Bold"/>
              </a:rPr>
              <a:t>2</a:t>
            </a:r>
          </a:p>
        </p:txBody>
      </p:sp>
      <p:sp>
        <p:nvSpPr>
          <p:cNvPr name="TextBox 24" id="24"/>
          <p:cNvSpPr txBox="true"/>
          <p:nvPr/>
        </p:nvSpPr>
        <p:spPr>
          <a:xfrm rot="0">
            <a:off x="9387294" y="8313637"/>
            <a:ext cx="4581672" cy="389237"/>
          </a:xfrm>
          <a:prstGeom prst="rect">
            <a:avLst/>
          </a:prstGeom>
        </p:spPr>
        <p:txBody>
          <a:bodyPr anchor="t" rtlCol="false" tIns="0" lIns="0" bIns="0" rIns="0">
            <a:spAutoFit/>
          </a:bodyPr>
          <a:lstStyle/>
          <a:p>
            <a:pPr algn="ctr">
              <a:lnSpc>
                <a:spcPts val="3219"/>
              </a:lnSpc>
            </a:pPr>
            <a:r>
              <a:rPr lang="en-US" sz="2299" spc="73">
                <a:solidFill>
                  <a:srgbClr val="000000"/>
                </a:solidFill>
                <a:latin typeface="DM Sans Bold"/>
              </a:rPr>
              <a:t>Three State Model</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726247"/>
            <a:ext cx="16230600" cy="7532053"/>
            <a:chOff x="0" y="0"/>
            <a:chExt cx="4274726" cy="1983751"/>
          </a:xfrm>
        </p:grpSpPr>
        <p:sp>
          <p:nvSpPr>
            <p:cNvPr name="Freeform 3" id="3"/>
            <p:cNvSpPr/>
            <p:nvPr/>
          </p:nvSpPr>
          <p:spPr>
            <a:xfrm flipH="false" flipV="false" rot="0">
              <a:off x="0" y="0"/>
              <a:ext cx="4274726" cy="1983751"/>
            </a:xfrm>
            <a:custGeom>
              <a:avLst/>
              <a:gdLst/>
              <a:ahLst/>
              <a:cxnLst/>
              <a:rect r="r" b="b" t="t" l="l"/>
              <a:pathLst>
                <a:path h="1983751" w="4274726">
                  <a:moveTo>
                    <a:pt x="0" y="0"/>
                  </a:moveTo>
                  <a:lnTo>
                    <a:pt x="4274726" y="0"/>
                  </a:lnTo>
                  <a:lnTo>
                    <a:pt x="4274726" y="1983751"/>
                  </a:lnTo>
                  <a:lnTo>
                    <a:pt x="0" y="1983751"/>
                  </a:lnTo>
                  <a:lnTo>
                    <a:pt x="0" y="0"/>
                  </a:lnTo>
                </a:path>
              </a:pathLst>
            </a:custGeom>
            <a:solidFill>
              <a:srgbClr val="E4E4E4"/>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541561" y="1028700"/>
            <a:ext cx="12413875" cy="1283948"/>
            <a:chOff x="0" y="0"/>
            <a:chExt cx="3269498" cy="338159"/>
          </a:xfrm>
        </p:grpSpPr>
        <p:sp>
          <p:nvSpPr>
            <p:cNvPr name="Freeform 6" id="6"/>
            <p:cNvSpPr/>
            <p:nvPr/>
          </p:nvSpPr>
          <p:spPr>
            <a:xfrm flipH="false" flipV="false" rot="0">
              <a:off x="0" y="0"/>
              <a:ext cx="3269498" cy="338159"/>
            </a:xfrm>
            <a:custGeom>
              <a:avLst/>
              <a:gdLst/>
              <a:ahLst/>
              <a:cxnLst/>
              <a:rect r="r" b="b" t="t" l="l"/>
              <a:pathLst>
                <a:path h="338159" w="3269498">
                  <a:moveTo>
                    <a:pt x="31806" y="0"/>
                  </a:moveTo>
                  <a:lnTo>
                    <a:pt x="3237692" y="0"/>
                  </a:lnTo>
                  <a:cubicBezTo>
                    <a:pt x="3246127" y="0"/>
                    <a:pt x="3254218" y="3351"/>
                    <a:pt x="3260182" y="9316"/>
                  </a:cubicBezTo>
                  <a:cubicBezTo>
                    <a:pt x="3266147" y="15281"/>
                    <a:pt x="3269498" y="23371"/>
                    <a:pt x="3269498" y="31806"/>
                  </a:cubicBezTo>
                  <a:lnTo>
                    <a:pt x="3269498" y="306353"/>
                  </a:lnTo>
                  <a:cubicBezTo>
                    <a:pt x="3269498" y="314789"/>
                    <a:pt x="3266147" y="322879"/>
                    <a:pt x="3260182" y="328843"/>
                  </a:cubicBezTo>
                  <a:cubicBezTo>
                    <a:pt x="3254218" y="334808"/>
                    <a:pt x="3246127" y="338159"/>
                    <a:pt x="3237692" y="338159"/>
                  </a:cubicBezTo>
                  <a:lnTo>
                    <a:pt x="31806" y="338159"/>
                  </a:lnTo>
                  <a:cubicBezTo>
                    <a:pt x="23371" y="338159"/>
                    <a:pt x="15281" y="334808"/>
                    <a:pt x="9316" y="328843"/>
                  </a:cubicBezTo>
                  <a:cubicBezTo>
                    <a:pt x="3351" y="322879"/>
                    <a:pt x="0" y="314789"/>
                    <a:pt x="0" y="306353"/>
                  </a:cubicBezTo>
                  <a:lnTo>
                    <a:pt x="0" y="31806"/>
                  </a:lnTo>
                  <a:cubicBezTo>
                    <a:pt x="0" y="23371"/>
                    <a:pt x="3351" y="15281"/>
                    <a:pt x="9316" y="9316"/>
                  </a:cubicBezTo>
                  <a:cubicBezTo>
                    <a:pt x="15281" y="3351"/>
                    <a:pt x="23371" y="0"/>
                    <a:pt x="31806" y="0"/>
                  </a:cubicBezTo>
                  <a:close/>
                </a:path>
              </a:pathLst>
            </a:custGeom>
            <a:solidFill>
              <a:srgbClr val="00A6AB"/>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AutoShape 8" id="8"/>
          <p:cNvSpPr/>
          <p:nvPr/>
        </p:nvSpPr>
        <p:spPr>
          <a:xfrm rot="-5400000">
            <a:off x="-2087707" y="5482749"/>
            <a:ext cx="6834211" cy="0"/>
          </a:xfrm>
          <a:prstGeom prst="line">
            <a:avLst/>
          </a:prstGeom>
          <a:ln cap="flat" w="19050">
            <a:solidFill>
              <a:srgbClr val="000000"/>
            </a:solidFill>
            <a:prstDash val="lgDash"/>
            <a:headEnd type="none" len="sm" w="sm"/>
            <a:tailEnd type="none" len="sm" w="sm"/>
          </a:ln>
        </p:spPr>
      </p:sp>
      <p:sp>
        <p:nvSpPr>
          <p:cNvPr name="AutoShape 9" id="9"/>
          <p:cNvSpPr/>
          <p:nvPr/>
        </p:nvSpPr>
        <p:spPr>
          <a:xfrm rot="-5400000">
            <a:off x="13519898" y="5482749"/>
            <a:ext cx="6834211" cy="0"/>
          </a:xfrm>
          <a:prstGeom prst="line">
            <a:avLst/>
          </a:prstGeom>
          <a:ln cap="flat" w="19050">
            <a:solidFill>
              <a:srgbClr val="000000"/>
            </a:solidFill>
            <a:prstDash val="lgDash"/>
            <a:headEnd type="none" len="sm" w="sm"/>
            <a:tailEnd type="none" len="sm" w="sm"/>
          </a:ln>
        </p:spPr>
      </p:sp>
      <p:sp>
        <p:nvSpPr>
          <p:cNvPr name="Freeform 10" id="10"/>
          <p:cNvSpPr/>
          <p:nvPr/>
        </p:nvSpPr>
        <p:spPr>
          <a:xfrm flipH="false" flipV="false" rot="0">
            <a:off x="15260992" y="715126"/>
            <a:ext cx="2625452" cy="2057400"/>
          </a:xfrm>
          <a:custGeom>
            <a:avLst/>
            <a:gdLst/>
            <a:ahLst/>
            <a:cxnLst/>
            <a:rect r="r" b="b" t="t" l="l"/>
            <a:pathLst>
              <a:path h="2057400" w="2625452">
                <a:moveTo>
                  <a:pt x="0" y="0"/>
                </a:moveTo>
                <a:lnTo>
                  <a:pt x="2625452" y="0"/>
                </a:lnTo>
                <a:lnTo>
                  <a:pt x="2625452"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Keystroke-Level Model (KLM)</a:t>
            </a:r>
          </a:p>
        </p:txBody>
      </p:sp>
      <p:sp>
        <p:nvSpPr>
          <p:cNvPr name="TextBox 12" id="12"/>
          <p:cNvSpPr txBox="true"/>
          <p:nvPr/>
        </p:nvSpPr>
        <p:spPr>
          <a:xfrm rot="0">
            <a:off x="1645892" y="3388389"/>
            <a:ext cx="14927826" cy="4901940"/>
          </a:xfrm>
          <a:prstGeom prst="rect">
            <a:avLst/>
          </a:prstGeom>
        </p:spPr>
        <p:txBody>
          <a:bodyPr anchor="t" rtlCol="false" tIns="0" lIns="0" bIns="0" rIns="0">
            <a:spAutoFit/>
          </a:bodyPr>
          <a:lstStyle/>
          <a:p>
            <a:pPr algn="just">
              <a:lnSpc>
                <a:spcPts val="3733"/>
              </a:lnSpc>
            </a:pPr>
            <a:r>
              <a:rPr lang="en-US" sz="2666">
                <a:solidFill>
                  <a:srgbClr val="000000"/>
                </a:solidFill>
                <a:latin typeface="Quicksand Bold"/>
              </a:rPr>
              <a:t>The Keystroke-Level Model is a simplified version of GOMS. It was proposed by Card and Moran (1980) as a method for predicting user performance. Using KLM, execution time is estimated by listing the sequence operators and then summing the times of the individual operators. KLM aggregates all perceptual and cognitive function into a single value for an entire task, using a heuristic. KLM also does not employ selection rules. The original KLM had six classes of operators: K for pressing a key, P for pointing to a location on screen with the mouse, H for moving hands to home position on the keyboard, M for mentally preparing to perform an action, and R for system response where the user waits for the system. For each operator, there is an estimate of execution time. Additionally, there is a set of heuristic rules to account for mental preparation time.</a:t>
            </a:r>
          </a:p>
          <a:p>
            <a:pPr algn="ctr">
              <a:lnSpc>
                <a:spcPts val="1851"/>
              </a:lnSpc>
            </a:pPr>
          </a:p>
        </p:txBody>
      </p:sp>
      <p:grpSp>
        <p:nvGrpSpPr>
          <p:cNvPr name="Group 13" id="13"/>
          <p:cNvGrpSpPr/>
          <p:nvPr/>
        </p:nvGrpSpPr>
        <p:grpSpPr>
          <a:xfrm rot="0">
            <a:off x="-1287623" y="9258327"/>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8" id="18"/>
          <p:cNvGrpSpPr/>
          <p:nvPr/>
        </p:nvGrpSpPr>
        <p:grpSpPr>
          <a:xfrm rot="0">
            <a:off x="13691215" y="9258354"/>
            <a:ext cx="5765006" cy="1028646"/>
            <a:chOff x="0" y="0"/>
            <a:chExt cx="7686674" cy="1371528"/>
          </a:xfrm>
        </p:grpSpPr>
        <p:grpSp>
          <p:nvGrpSpPr>
            <p:cNvPr name="Group 19" id="19"/>
            <p:cNvGrpSpPr/>
            <p:nvPr/>
          </p:nvGrpSpPr>
          <p:grpSpPr>
            <a:xfrm rot="0">
              <a:off x="0" y="0"/>
              <a:ext cx="7686674" cy="1371528"/>
              <a:chOff x="0" y="0"/>
              <a:chExt cx="1049690" cy="187296"/>
            </a:xfrm>
          </p:grpSpPr>
          <p:sp>
            <p:nvSpPr>
              <p:cNvPr name="Freeform 20" id="2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21" id="2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22" id="2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- 3</a:t>
              </a:r>
            </a:p>
          </p:txBody>
        </p:sp>
      </p:gr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306395" y="1028700"/>
            <a:ext cx="6696762" cy="1096502"/>
            <a:chOff x="0" y="0"/>
            <a:chExt cx="1763756" cy="288791"/>
          </a:xfrm>
        </p:grpSpPr>
        <p:sp>
          <p:nvSpPr>
            <p:cNvPr name="Freeform 3" id="3"/>
            <p:cNvSpPr/>
            <p:nvPr/>
          </p:nvSpPr>
          <p:spPr>
            <a:xfrm flipH="false" flipV="false" rot="0">
              <a:off x="0" y="0"/>
              <a:ext cx="1763756" cy="288791"/>
            </a:xfrm>
            <a:custGeom>
              <a:avLst/>
              <a:gdLst/>
              <a:ahLst/>
              <a:cxnLst/>
              <a:rect r="r" b="b" t="t" l="l"/>
              <a:pathLst>
                <a:path h="288791" w="1763756">
                  <a:moveTo>
                    <a:pt x="58960" y="0"/>
                  </a:moveTo>
                  <a:lnTo>
                    <a:pt x="1704797" y="0"/>
                  </a:lnTo>
                  <a:cubicBezTo>
                    <a:pt x="1737359" y="0"/>
                    <a:pt x="1763756" y="26397"/>
                    <a:pt x="1763756" y="58960"/>
                  </a:cubicBezTo>
                  <a:lnTo>
                    <a:pt x="1763756" y="229831"/>
                  </a:lnTo>
                  <a:cubicBezTo>
                    <a:pt x="1763756" y="262394"/>
                    <a:pt x="1737359" y="288791"/>
                    <a:pt x="1704797" y="288791"/>
                  </a:cubicBezTo>
                  <a:lnTo>
                    <a:pt x="58960" y="288791"/>
                  </a:lnTo>
                  <a:cubicBezTo>
                    <a:pt x="26397" y="288791"/>
                    <a:pt x="0" y="262394"/>
                    <a:pt x="0" y="229831"/>
                  </a:cubicBezTo>
                  <a:lnTo>
                    <a:pt x="0" y="58960"/>
                  </a:lnTo>
                  <a:cubicBezTo>
                    <a:pt x="0" y="26397"/>
                    <a:pt x="26397" y="0"/>
                    <a:pt x="58960"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KLM Operator</a:t>
            </a:r>
          </a:p>
        </p:txBody>
      </p:sp>
      <p:sp>
        <p:nvSpPr>
          <p:cNvPr name="Freeform 6" id="6"/>
          <p:cNvSpPr/>
          <p:nvPr/>
        </p:nvSpPr>
        <p:spPr>
          <a:xfrm flipH="false" flipV="false" rot="0">
            <a:off x="1028700" y="3103738"/>
            <a:ext cx="6877769" cy="5176053"/>
          </a:xfrm>
          <a:custGeom>
            <a:avLst/>
            <a:gdLst/>
            <a:ahLst/>
            <a:cxnLst/>
            <a:rect r="r" b="b" t="t" l="l"/>
            <a:pathLst>
              <a:path h="5176053" w="6877769">
                <a:moveTo>
                  <a:pt x="0" y="0"/>
                </a:moveTo>
                <a:lnTo>
                  <a:pt x="6877769" y="0"/>
                </a:lnTo>
                <a:lnTo>
                  <a:pt x="6877769" y="5176053"/>
                </a:lnTo>
                <a:lnTo>
                  <a:pt x="0" y="5176053"/>
                </a:lnTo>
                <a:lnTo>
                  <a:pt x="0" y="0"/>
                </a:lnTo>
                <a:close/>
              </a:path>
            </a:pathLst>
          </a:custGeom>
          <a:blipFill>
            <a:blip r:embed="rId2"/>
            <a:stretch>
              <a:fillRect l="0" t="0" r="0" b="0"/>
            </a:stretch>
          </a:blipFill>
        </p:spPr>
      </p:sp>
      <p:sp>
        <p:nvSpPr>
          <p:cNvPr name="Freeform 7" id="7"/>
          <p:cNvSpPr/>
          <p:nvPr/>
        </p:nvSpPr>
        <p:spPr>
          <a:xfrm flipH="false" flipV="false" rot="0">
            <a:off x="10273879" y="3103738"/>
            <a:ext cx="6985421" cy="5176053"/>
          </a:xfrm>
          <a:custGeom>
            <a:avLst/>
            <a:gdLst/>
            <a:ahLst/>
            <a:cxnLst/>
            <a:rect r="r" b="b" t="t" l="l"/>
            <a:pathLst>
              <a:path h="5176053" w="6985421">
                <a:moveTo>
                  <a:pt x="0" y="0"/>
                </a:moveTo>
                <a:lnTo>
                  <a:pt x="6985421" y="0"/>
                </a:lnTo>
                <a:lnTo>
                  <a:pt x="6985421" y="5176053"/>
                </a:lnTo>
                <a:lnTo>
                  <a:pt x="0" y="5176053"/>
                </a:lnTo>
                <a:lnTo>
                  <a:pt x="0" y="0"/>
                </a:lnTo>
                <a:close/>
              </a:path>
            </a:pathLst>
          </a:custGeom>
          <a:blipFill>
            <a:blip r:embed="rId3"/>
            <a:stretch>
              <a:fillRect l="0" t="0" r="0" b="0"/>
            </a:stretch>
          </a:blipFill>
        </p:spPr>
      </p:sp>
      <p:grpSp>
        <p:nvGrpSpPr>
          <p:cNvPr name="Group 8" id="8"/>
          <p:cNvGrpSpPr/>
          <p:nvPr/>
        </p:nvGrpSpPr>
        <p:grpSpPr>
          <a:xfrm rot="0">
            <a:off x="-1287623" y="9258327"/>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3" id="13"/>
          <p:cNvGrpSpPr/>
          <p:nvPr/>
        </p:nvGrpSpPr>
        <p:grpSpPr>
          <a:xfrm rot="0">
            <a:off x="13691215" y="9258354"/>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- 4</a:t>
              </a:r>
            </a:p>
          </p:txBody>
        </p:sp>
      </p:gr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306395" y="1028700"/>
            <a:ext cx="6696762" cy="1096502"/>
            <a:chOff x="0" y="0"/>
            <a:chExt cx="1763756" cy="288791"/>
          </a:xfrm>
        </p:grpSpPr>
        <p:sp>
          <p:nvSpPr>
            <p:cNvPr name="Freeform 3" id="3"/>
            <p:cNvSpPr/>
            <p:nvPr/>
          </p:nvSpPr>
          <p:spPr>
            <a:xfrm flipH="false" flipV="false" rot="0">
              <a:off x="0" y="0"/>
              <a:ext cx="1763756" cy="288791"/>
            </a:xfrm>
            <a:custGeom>
              <a:avLst/>
              <a:gdLst/>
              <a:ahLst/>
              <a:cxnLst/>
              <a:rect r="r" b="b" t="t" l="l"/>
              <a:pathLst>
                <a:path h="288791" w="1763756">
                  <a:moveTo>
                    <a:pt x="58960" y="0"/>
                  </a:moveTo>
                  <a:lnTo>
                    <a:pt x="1704797" y="0"/>
                  </a:lnTo>
                  <a:cubicBezTo>
                    <a:pt x="1737359" y="0"/>
                    <a:pt x="1763756" y="26397"/>
                    <a:pt x="1763756" y="58960"/>
                  </a:cubicBezTo>
                  <a:lnTo>
                    <a:pt x="1763756" y="229831"/>
                  </a:lnTo>
                  <a:cubicBezTo>
                    <a:pt x="1763756" y="262394"/>
                    <a:pt x="1737359" y="288791"/>
                    <a:pt x="1704797" y="288791"/>
                  </a:cubicBezTo>
                  <a:lnTo>
                    <a:pt x="58960" y="288791"/>
                  </a:lnTo>
                  <a:cubicBezTo>
                    <a:pt x="26397" y="288791"/>
                    <a:pt x="0" y="262394"/>
                    <a:pt x="0" y="229831"/>
                  </a:cubicBezTo>
                  <a:lnTo>
                    <a:pt x="0" y="58960"/>
                  </a:lnTo>
                  <a:cubicBezTo>
                    <a:pt x="0" y="26397"/>
                    <a:pt x="26397" y="0"/>
                    <a:pt x="58960"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94879" y="3262351"/>
            <a:ext cx="6528527" cy="4858827"/>
          </a:xfrm>
          <a:custGeom>
            <a:avLst/>
            <a:gdLst/>
            <a:ahLst/>
            <a:cxnLst/>
            <a:rect r="r" b="b" t="t" l="l"/>
            <a:pathLst>
              <a:path h="4858827" w="6528527">
                <a:moveTo>
                  <a:pt x="0" y="0"/>
                </a:moveTo>
                <a:lnTo>
                  <a:pt x="6528528" y="0"/>
                </a:lnTo>
                <a:lnTo>
                  <a:pt x="6528528" y="4858827"/>
                </a:lnTo>
                <a:lnTo>
                  <a:pt x="0" y="4858827"/>
                </a:lnTo>
                <a:lnTo>
                  <a:pt x="0" y="0"/>
                </a:lnTo>
                <a:close/>
              </a:path>
            </a:pathLst>
          </a:custGeom>
          <a:blipFill>
            <a:blip r:embed="rId2"/>
            <a:stretch>
              <a:fillRect l="0" t="0" r="0" b="0"/>
            </a:stretch>
          </a:blipFill>
        </p:spPr>
      </p:sp>
      <p:sp>
        <p:nvSpPr>
          <p:cNvPr name="Freeform 6" id="6"/>
          <p:cNvSpPr/>
          <p:nvPr/>
        </p:nvSpPr>
        <p:spPr>
          <a:xfrm flipH="false" flipV="false" rot="0">
            <a:off x="10766340" y="3340830"/>
            <a:ext cx="6492960" cy="4780349"/>
          </a:xfrm>
          <a:custGeom>
            <a:avLst/>
            <a:gdLst/>
            <a:ahLst/>
            <a:cxnLst/>
            <a:rect r="r" b="b" t="t" l="l"/>
            <a:pathLst>
              <a:path h="4780349" w="6492960">
                <a:moveTo>
                  <a:pt x="0" y="0"/>
                </a:moveTo>
                <a:lnTo>
                  <a:pt x="6492960" y="0"/>
                </a:lnTo>
                <a:lnTo>
                  <a:pt x="6492960" y="4780348"/>
                </a:lnTo>
                <a:lnTo>
                  <a:pt x="0" y="4780348"/>
                </a:lnTo>
                <a:lnTo>
                  <a:pt x="0" y="0"/>
                </a:lnTo>
                <a:close/>
              </a:path>
            </a:pathLst>
          </a:custGeom>
          <a:blipFill>
            <a:blip r:embed="rId3"/>
            <a:stretch>
              <a:fillRect l="0" t="0" r="0" b="0"/>
            </a:stretch>
          </a:blipFill>
        </p:spPr>
      </p:sp>
      <p:sp>
        <p:nvSpPr>
          <p:cNvPr name="TextBox 7" id="7"/>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KLM Operator</a:t>
            </a:r>
          </a:p>
        </p:txBody>
      </p:sp>
      <p:grpSp>
        <p:nvGrpSpPr>
          <p:cNvPr name="Group 8" id="8"/>
          <p:cNvGrpSpPr/>
          <p:nvPr/>
        </p:nvGrpSpPr>
        <p:grpSpPr>
          <a:xfrm rot="0">
            <a:off x="-1287623" y="9258327"/>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3" id="13"/>
          <p:cNvGrpSpPr/>
          <p:nvPr/>
        </p:nvGrpSpPr>
        <p:grpSpPr>
          <a:xfrm rot="0">
            <a:off x="13691215" y="9258354"/>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- 5</a:t>
              </a:r>
            </a:p>
          </p:txBody>
        </p:sp>
      </p:gr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306395" y="1028700"/>
            <a:ext cx="6696762" cy="1096502"/>
            <a:chOff x="0" y="0"/>
            <a:chExt cx="1763756" cy="288791"/>
          </a:xfrm>
        </p:grpSpPr>
        <p:sp>
          <p:nvSpPr>
            <p:cNvPr name="Freeform 3" id="3"/>
            <p:cNvSpPr/>
            <p:nvPr/>
          </p:nvSpPr>
          <p:spPr>
            <a:xfrm flipH="false" flipV="false" rot="0">
              <a:off x="0" y="0"/>
              <a:ext cx="1763756" cy="288791"/>
            </a:xfrm>
            <a:custGeom>
              <a:avLst/>
              <a:gdLst/>
              <a:ahLst/>
              <a:cxnLst/>
              <a:rect r="r" b="b" t="t" l="l"/>
              <a:pathLst>
                <a:path h="288791" w="1763756">
                  <a:moveTo>
                    <a:pt x="58960" y="0"/>
                  </a:moveTo>
                  <a:lnTo>
                    <a:pt x="1704797" y="0"/>
                  </a:lnTo>
                  <a:cubicBezTo>
                    <a:pt x="1737359" y="0"/>
                    <a:pt x="1763756" y="26397"/>
                    <a:pt x="1763756" y="58960"/>
                  </a:cubicBezTo>
                  <a:lnTo>
                    <a:pt x="1763756" y="229831"/>
                  </a:lnTo>
                  <a:cubicBezTo>
                    <a:pt x="1763756" y="262394"/>
                    <a:pt x="1737359" y="288791"/>
                    <a:pt x="1704797" y="288791"/>
                  </a:cubicBezTo>
                  <a:lnTo>
                    <a:pt x="58960" y="288791"/>
                  </a:lnTo>
                  <a:cubicBezTo>
                    <a:pt x="26397" y="288791"/>
                    <a:pt x="0" y="262394"/>
                    <a:pt x="0" y="229831"/>
                  </a:cubicBezTo>
                  <a:lnTo>
                    <a:pt x="0" y="58960"/>
                  </a:lnTo>
                  <a:cubicBezTo>
                    <a:pt x="0" y="26397"/>
                    <a:pt x="26397" y="0"/>
                    <a:pt x="58960"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94879" y="3417024"/>
            <a:ext cx="6147310" cy="4549482"/>
          </a:xfrm>
          <a:custGeom>
            <a:avLst/>
            <a:gdLst/>
            <a:ahLst/>
            <a:cxnLst/>
            <a:rect r="r" b="b" t="t" l="l"/>
            <a:pathLst>
              <a:path h="4549482" w="6147310">
                <a:moveTo>
                  <a:pt x="0" y="0"/>
                </a:moveTo>
                <a:lnTo>
                  <a:pt x="6147311" y="0"/>
                </a:lnTo>
                <a:lnTo>
                  <a:pt x="6147311" y="4549481"/>
                </a:lnTo>
                <a:lnTo>
                  <a:pt x="0" y="4549481"/>
                </a:lnTo>
                <a:lnTo>
                  <a:pt x="0" y="0"/>
                </a:lnTo>
                <a:close/>
              </a:path>
            </a:pathLst>
          </a:custGeom>
          <a:blipFill>
            <a:blip r:embed="rId2"/>
            <a:stretch>
              <a:fillRect l="0" t="0" r="0" b="0"/>
            </a:stretch>
          </a:blipFill>
        </p:spPr>
      </p:sp>
      <p:sp>
        <p:nvSpPr>
          <p:cNvPr name="Freeform 6" id="6"/>
          <p:cNvSpPr/>
          <p:nvPr/>
        </p:nvSpPr>
        <p:spPr>
          <a:xfrm flipH="false" flipV="false" rot="0">
            <a:off x="10915283" y="3340830"/>
            <a:ext cx="6344017" cy="4625676"/>
          </a:xfrm>
          <a:custGeom>
            <a:avLst/>
            <a:gdLst/>
            <a:ahLst/>
            <a:cxnLst/>
            <a:rect r="r" b="b" t="t" l="l"/>
            <a:pathLst>
              <a:path h="4625676" w="6344017">
                <a:moveTo>
                  <a:pt x="0" y="0"/>
                </a:moveTo>
                <a:lnTo>
                  <a:pt x="6344017" y="0"/>
                </a:lnTo>
                <a:lnTo>
                  <a:pt x="6344017" y="4625675"/>
                </a:lnTo>
                <a:lnTo>
                  <a:pt x="0" y="4625675"/>
                </a:lnTo>
                <a:lnTo>
                  <a:pt x="0" y="0"/>
                </a:lnTo>
                <a:close/>
              </a:path>
            </a:pathLst>
          </a:custGeom>
          <a:blipFill>
            <a:blip r:embed="rId3"/>
            <a:stretch>
              <a:fillRect l="0" t="0" r="0" b="0"/>
            </a:stretch>
          </a:blipFill>
        </p:spPr>
      </p:sp>
      <p:sp>
        <p:nvSpPr>
          <p:cNvPr name="TextBox 7" id="7"/>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KLM Operator</a:t>
            </a:r>
          </a:p>
        </p:txBody>
      </p:sp>
      <p:grpSp>
        <p:nvGrpSpPr>
          <p:cNvPr name="Group 8" id="8"/>
          <p:cNvGrpSpPr/>
          <p:nvPr/>
        </p:nvGrpSpPr>
        <p:grpSpPr>
          <a:xfrm rot="0">
            <a:off x="-1287623" y="9258327"/>
            <a:ext cx="5765006" cy="1028646"/>
            <a:chOff x="0" y="0"/>
            <a:chExt cx="7686674" cy="1371528"/>
          </a:xfrm>
        </p:grpSpPr>
        <p:grpSp>
          <p:nvGrpSpPr>
            <p:cNvPr name="Group 9" id="9"/>
            <p:cNvGrpSpPr/>
            <p:nvPr/>
          </p:nvGrpSpPr>
          <p:grpSpPr>
            <a:xfrm rot="0">
              <a:off x="0" y="0"/>
              <a:ext cx="7686674" cy="1371528"/>
              <a:chOff x="0" y="0"/>
              <a:chExt cx="1049690" cy="187296"/>
            </a:xfrm>
          </p:grpSpPr>
          <p:sp>
            <p:nvSpPr>
              <p:cNvPr name="Freeform 10" id="10"/>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1" id="11"/>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2" id="12"/>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3" id="13"/>
          <p:cNvGrpSpPr/>
          <p:nvPr/>
        </p:nvGrpSpPr>
        <p:grpSpPr>
          <a:xfrm rot="0">
            <a:off x="13691215" y="9258354"/>
            <a:ext cx="5765006" cy="1028646"/>
            <a:chOff x="0" y="0"/>
            <a:chExt cx="7686674" cy="1371528"/>
          </a:xfrm>
        </p:grpSpPr>
        <p:grpSp>
          <p:nvGrpSpPr>
            <p:cNvPr name="Group 14" id="14"/>
            <p:cNvGrpSpPr/>
            <p:nvPr/>
          </p:nvGrpSpPr>
          <p:grpSpPr>
            <a:xfrm rot="0">
              <a:off x="0" y="0"/>
              <a:ext cx="7686674" cy="1371528"/>
              <a:chOff x="0" y="0"/>
              <a:chExt cx="1049690" cy="187296"/>
            </a:xfrm>
          </p:grpSpPr>
          <p:sp>
            <p:nvSpPr>
              <p:cNvPr name="Freeform 15" id="15"/>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6" id="16"/>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7" id="17"/>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- 6</a:t>
              </a:r>
            </a:p>
          </p:txBody>
        </p:sp>
      </p:gr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853685" y="457018"/>
            <a:ext cx="9274149" cy="1143363"/>
            <a:chOff x="0" y="0"/>
            <a:chExt cx="2442574" cy="301133"/>
          </a:xfrm>
        </p:grpSpPr>
        <p:sp>
          <p:nvSpPr>
            <p:cNvPr name="Freeform 3" id="3"/>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Time For Operations</a:t>
            </a:r>
          </a:p>
        </p:txBody>
      </p:sp>
      <p:grpSp>
        <p:nvGrpSpPr>
          <p:cNvPr name="Group 6" id="6"/>
          <p:cNvGrpSpPr/>
          <p:nvPr/>
        </p:nvGrpSpPr>
        <p:grpSpPr>
          <a:xfrm rot="0">
            <a:off x="-1287623" y="9258327"/>
            <a:ext cx="5765006" cy="1028646"/>
            <a:chOff x="0" y="0"/>
            <a:chExt cx="7686674" cy="1371528"/>
          </a:xfrm>
        </p:grpSpPr>
        <p:grpSp>
          <p:nvGrpSpPr>
            <p:cNvPr name="Group 7" id="7"/>
            <p:cNvGrpSpPr/>
            <p:nvPr/>
          </p:nvGrpSpPr>
          <p:grpSpPr>
            <a:xfrm rot="0">
              <a:off x="0" y="0"/>
              <a:ext cx="7686674" cy="1371528"/>
              <a:chOff x="0" y="0"/>
              <a:chExt cx="1049690" cy="187296"/>
            </a:xfrm>
          </p:grpSpPr>
          <p:sp>
            <p:nvSpPr>
              <p:cNvPr name="Freeform 8" id="8"/>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9" id="9"/>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0" id="10"/>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1" id="11"/>
          <p:cNvGrpSpPr/>
          <p:nvPr/>
        </p:nvGrpSpPr>
        <p:grpSpPr>
          <a:xfrm rot="0">
            <a:off x="13691215" y="9258354"/>
            <a:ext cx="5765006" cy="1028646"/>
            <a:chOff x="0" y="0"/>
            <a:chExt cx="7686674" cy="1371528"/>
          </a:xfrm>
        </p:grpSpPr>
        <p:grpSp>
          <p:nvGrpSpPr>
            <p:cNvPr name="Group 12" id="12"/>
            <p:cNvGrpSpPr/>
            <p:nvPr/>
          </p:nvGrpSpPr>
          <p:grpSpPr>
            <a:xfrm rot="0">
              <a:off x="0" y="0"/>
              <a:ext cx="7686674" cy="1371528"/>
              <a:chOff x="0" y="0"/>
              <a:chExt cx="1049690" cy="187296"/>
            </a:xfrm>
          </p:grpSpPr>
          <p:sp>
            <p:nvSpPr>
              <p:cNvPr name="Freeform 13" id="13"/>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4" id="14"/>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5" id="15"/>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- 7</a:t>
              </a:r>
            </a:p>
          </p:txBody>
        </p:sp>
      </p:grpSp>
      <p:sp>
        <p:nvSpPr>
          <p:cNvPr name="Freeform 16" id="16"/>
          <p:cNvSpPr/>
          <p:nvPr/>
        </p:nvSpPr>
        <p:spPr>
          <a:xfrm flipH="false" flipV="false" rot="0">
            <a:off x="3371861" y="2280915"/>
            <a:ext cx="11544277" cy="6296879"/>
          </a:xfrm>
          <a:custGeom>
            <a:avLst/>
            <a:gdLst/>
            <a:ahLst/>
            <a:cxnLst/>
            <a:rect r="r" b="b" t="t" l="l"/>
            <a:pathLst>
              <a:path h="6296879" w="11544277">
                <a:moveTo>
                  <a:pt x="0" y="0"/>
                </a:moveTo>
                <a:lnTo>
                  <a:pt x="11544278" y="0"/>
                </a:lnTo>
                <a:lnTo>
                  <a:pt x="11544278" y="6296879"/>
                </a:lnTo>
                <a:lnTo>
                  <a:pt x="0" y="6296879"/>
                </a:lnTo>
                <a:lnTo>
                  <a:pt x="0" y="0"/>
                </a:lnTo>
                <a:close/>
              </a:path>
            </a:pathLst>
          </a:custGeom>
          <a:blipFill>
            <a:blip r:embed="rId2"/>
            <a:stretch>
              <a:fillRect l="0" t="0" r="0" b="0"/>
            </a:stretch>
          </a:blipFill>
        </p:spPr>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853685" y="457018"/>
            <a:ext cx="9274149" cy="1143363"/>
            <a:chOff x="0" y="0"/>
            <a:chExt cx="2442574" cy="301133"/>
          </a:xfrm>
        </p:grpSpPr>
        <p:sp>
          <p:nvSpPr>
            <p:cNvPr name="Freeform 3" id="3"/>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342718"/>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KLM Example</a:t>
            </a:r>
          </a:p>
        </p:txBody>
      </p:sp>
      <p:sp>
        <p:nvSpPr>
          <p:cNvPr name="TextBox 6" id="6"/>
          <p:cNvSpPr txBox="true"/>
          <p:nvPr/>
        </p:nvSpPr>
        <p:spPr>
          <a:xfrm rot="0">
            <a:off x="2515871" y="3288906"/>
            <a:ext cx="12230523" cy="3693362"/>
          </a:xfrm>
          <a:prstGeom prst="rect">
            <a:avLst/>
          </a:prstGeom>
        </p:spPr>
        <p:txBody>
          <a:bodyPr anchor="t" rtlCol="false" tIns="0" lIns="0" bIns="0" rIns="0">
            <a:spAutoFit/>
          </a:bodyPr>
          <a:lstStyle/>
          <a:p>
            <a:pPr algn="just">
              <a:lnSpc>
                <a:spcPts val="5883"/>
              </a:lnSpc>
              <a:spcBef>
                <a:spcPct val="0"/>
              </a:spcBef>
            </a:pPr>
            <a:r>
              <a:rPr lang="en-US" sz="4202">
                <a:solidFill>
                  <a:srgbClr val="000000"/>
                </a:solidFill>
                <a:latin typeface="Helios Bold"/>
              </a:rPr>
              <a:t>Question:</a:t>
            </a:r>
            <a:r>
              <a:rPr lang="en-US" sz="4202">
                <a:solidFill>
                  <a:srgbClr val="000000"/>
                </a:solidFill>
                <a:latin typeface="Helios"/>
              </a:rPr>
              <a:t> Do a keystroke-level analysis for opening up an application in a visual desktop interface using a mouse as the pointing device, comparing at least two different methods for performing the Task.</a:t>
            </a:r>
          </a:p>
        </p:txBody>
      </p:sp>
      <p:grpSp>
        <p:nvGrpSpPr>
          <p:cNvPr name="Group 7" id="7"/>
          <p:cNvGrpSpPr/>
          <p:nvPr/>
        </p:nvGrpSpPr>
        <p:grpSpPr>
          <a:xfrm rot="0">
            <a:off x="-1287623" y="9258327"/>
            <a:ext cx="5765006" cy="1028646"/>
            <a:chOff x="0" y="0"/>
            <a:chExt cx="7686674" cy="1371528"/>
          </a:xfrm>
        </p:grpSpPr>
        <p:grpSp>
          <p:nvGrpSpPr>
            <p:cNvPr name="Group 8" id="8"/>
            <p:cNvGrpSpPr/>
            <p:nvPr/>
          </p:nvGrpSpPr>
          <p:grpSpPr>
            <a:xfrm rot="0">
              <a:off x="0" y="0"/>
              <a:ext cx="7686674" cy="1371528"/>
              <a:chOff x="0" y="0"/>
              <a:chExt cx="1049690" cy="187296"/>
            </a:xfrm>
          </p:grpSpPr>
          <p:sp>
            <p:nvSpPr>
              <p:cNvPr name="Freeform 9" id="9"/>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1" id="11"/>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2" id="12"/>
          <p:cNvGrpSpPr/>
          <p:nvPr/>
        </p:nvGrpSpPr>
        <p:grpSpPr>
          <a:xfrm rot="0">
            <a:off x="13691215" y="9258354"/>
            <a:ext cx="5765006" cy="1028646"/>
            <a:chOff x="0" y="0"/>
            <a:chExt cx="7686674" cy="1371528"/>
          </a:xfrm>
        </p:grpSpPr>
        <p:grpSp>
          <p:nvGrpSpPr>
            <p:cNvPr name="Group 13" id="13"/>
            <p:cNvGrpSpPr/>
            <p:nvPr/>
          </p:nvGrpSpPr>
          <p:grpSpPr>
            <a:xfrm rot="0">
              <a:off x="0" y="0"/>
              <a:ext cx="7686674" cy="1371528"/>
              <a:chOff x="0" y="0"/>
              <a:chExt cx="1049690" cy="187296"/>
            </a:xfrm>
          </p:grpSpPr>
          <p:sp>
            <p:nvSpPr>
              <p:cNvPr name="Freeform 14" id="14"/>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5" id="15"/>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6" id="16"/>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- 8</a:t>
              </a:r>
            </a:p>
          </p:txBody>
        </p:sp>
      </p:gr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853685" y="1028700"/>
            <a:ext cx="9274149" cy="1143363"/>
            <a:chOff x="0" y="0"/>
            <a:chExt cx="2442574" cy="301133"/>
          </a:xfrm>
        </p:grpSpPr>
        <p:sp>
          <p:nvSpPr>
            <p:cNvPr name="Freeform 3" id="3"/>
            <p:cNvSpPr/>
            <p:nvPr/>
          </p:nvSpPr>
          <p:spPr>
            <a:xfrm flipH="false" flipV="false" rot="0">
              <a:off x="0" y="0"/>
              <a:ext cx="2442574" cy="301133"/>
            </a:xfrm>
            <a:custGeom>
              <a:avLst/>
              <a:gdLst/>
              <a:ahLst/>
              <a:cxnLst/>
              <a:rect r="r" b="b" t="t" l="l"/>
              <a:pathLst>
                <a:path h="301133" w="2442574">
                  <a:moveTo>
                    <a:pt x="42574" y="0"/>
                  </a:moveTo>
                  <a:lnTo>
                    <a:pt x="2400000" y="0"/>
                  </a:lnTo>
                  <a:cubicBezTo>
                    <a:pt x="2423513" y="0"/>
                    <a:pt x="2442574" y="19061"/>
                    <a:pt x="2442574" y="42574"/>
                  </a:cubicBezTo>
                  <a:lnTo>
                    <a:pt x="2442574" y="258559"/>
                  </a:lnTo>
                  <a:cubicBezTo>
                    <a:pt x="2442574" y="282072"/>
                    <a:pt x="2423513" y="301133"/>
                    <a:pt x="2400000" y="301133"/>
                  </a:cubicBezTo>
                  <a:lnTo>
                    <a:pt x="42574" y="301133"/>
                  </a:lnTo>
                  <a:cubicBezTo>
                    <a:pt x="19061" y="301133"/>
                    <a:pt x="0" y="282072"/>
                    <a:pt x="0" y="258559"/>
                  </a:cubicBezTo>
                  <a:lnTo>
                    <a:pt x="0" y="42574"/>
                  </a:lnTo>
                  <a:cubicBezTo>
                    <a:pt x="0" y="19061"/>
                    <a:pt x="19061" y="0"/>
                    <a:pt x="42574" y="0"/>
                  </a:cubicBezTo>
                  <a:close/>
                </a:path>
              </a:pathLst>
            </a:custGeom>
            <a:solidFill>
              <a:srgbClr val="00A6AB"/>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914400"/>
            <a:ext cx="15204866" cy="1052183"/>
          </a:xfrm>
          <a:prstGeom prst="rect">
            <a:avLst/>
          </a:prstGeom>
        </p:spPr>
        <p:txBody>
          <a:bodyPr anchor="t" rtlCol="false" tIns="0" lIns="0" bIns="0" rIns="0">
            <a:spAutoFit/>
          </a:bodyPr>
          <a:lstStyle/>
          <a:p>
            <a:pPr algn="ctr">
              <a:lnSpc>
                <a:spcPts val="8680"/>
              </a:lnSpc>
            </a:pPr>
            <a:r>
              <a:rPr lang="en-US" sz="6200">
                <a:solidFill>
                  <a:srgbClr val="FFFFFF"/>
                </a:solidFill>
                <a:latin typeface="Paytone One Bold"/>
              </a:rPr>
              <a:t>Method 1</a:t>
            </a:r>
          </a:p>
        </p:txBody>
      </p:sp>
      <p:grpSp>
        <p:nvGrpSpPr>
          <p:cNvPr name="Group 6" id="6"/>
          <p:cNvGrpSpPr/>
          <p:nvPr/>
        </p:nvGrpSpPr>
        <p:grpSpPr>
          <a:xfrm rot="0">
            <a:off x="-1287623" y="9258327"/>
            <a:ext cx="5765006" cy="1028646"/>
            <a:chOff x="0" y="0"/>
            <a:chExt cx="7686674" cy="1371528"/>
          </a:xfrm>
        </p:grpSpPr>
        <p:grpSp>
          <p:nvGrpSpPr>
            <p:cNvPr name="Group 7" id="7"/>
            <p:cNvGrpSpPr/>
            <p:nvPr/>
          </p:nvGrpSpPr>
          <p:grpSpPr>
            <a:xfrm rot="0">
              <a:off x="0" y="0"/>
              <a:ext cx="7686674" cy="1371528"/>
              <a:chOff x="0" y="0"/>
              <a:chExt cx="1049690" cy="187296"/>
            </a:xfrm>
          </p:grpSpPr>
          <p:sp>
            <p:nvSpPr>
              <p:cNvPr name="Freeform 8" id="8"/>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9" id="9"/>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0" id="10"/>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Gpoup - 23</a:t>
              </a:r>
            </a:p>
          </p:txBody>
        </p:sp>
      </p:grpSp>
      <p:grpSp>
        <p:nvGrpSpPr>
          <p:cNvPr name="Group 11" id="11"/>
          <p:cNvGrpSpPr/>
          <p:nvPr/>
        </p:nvGrpSpPr>
        <p:grpSpPr>
          <a:xfrm rot="0">
            <a:off x="13691215" y="9258354"/>
            <a:ext cx="5765006" cy="1028646"/>
            <a:chOff x="0" y="0"/>
            <a:chExt cx="7686674" cy="1371528"/>
          </a:xfrm>
        </p:grpSpPr>
        <p:grpSp>
          <p:nvGrpSpPr>
            <p:cNvPr name="Group 12" id="12"/>
            <p:cNvGrpSpPr/>
            <p:nvPr/>
          </p:nvGrpSpPr>
          <p:grpSpPr>
            <a:xfrm rot="0">
              <a:off x="0" y="0"/>
              <a:ext cx="7686674" cy="1371528"/>
              <a:chOff x="0" y="0"/>
              <a:chExt cx="1049690" cy="187296"/>
            </a:xfrm>
          </p:grpSpPr>
          <p:sp>
            <p:nvSpPr>
              <p:cNvPr name="Freeform 13" id="13"/>
              <p:cNvSpPr/>
              <p:nvPr/>
            </p:nvSpPr>
            <p:spPr>
              <a:xfrm flipH="false" flipV="false" rot="0">
                <a:off x="0" y="0"/>
                <a:ext cx="1049690" cy="187296"/>
              </a:xfrm>
              <a:custGeom>
                <a:avLst/>
                <a:gdLst/>
                <a:ahLst/>
                <a:cxnLst/>
                <a:rect r="r" b="b" t="t" l="l"/>
                <a:pathLst>
                  <a:path h="187296" w="1049690">
                    <a:moveTo>
                      <a:pt x="203200" y="0"/>
                    </a:moveTo>
                    <a:lnTo>
                      <a:pt x="846490" y="0"/>
                    </a:lnTo>
                    <a:lnTo>
                      <a:pt x="1049690" y="187296"/>
                    </a:lnTo>
                    <a:lnTo>
                      <a:pt x="0" y="187296"/>
                    </a:lnTo>
                    <a:lnTo>
                      <a:pt x="203200" y="0"/>
                    </a:lnTo>
                  </a:path>
                </a:pathLst>
              </a:custGeom>
              <a:solidFill>
                <a:srgbClr val="00A6AB"/>
              </a:solidFill>
            </p:spPr>
          </p:sp>
          <p:sp>
            <p:nvSpPr>
              <p:cNvPr name="TextBox 14" id="14"/>
              <p:cNvSpPr txBox="true"/>
              <p:nvPr/>
            </p:nvSpPr>
            <p:spPr>
              <a:xfrm>
                <a:off x="127000" y="-38100"/>
                <a:ext cx="558800" cy="647700"/>
              </a:xfrm>
              <a:prstGeom prst="rect">
                <a:avLst/>
              </a:prstGeom>
            </p:spPr>
            <p:txBody>
              <a:bodyPr anchor="ctr" rtlCol="false" tIns="50800" lIns="50800" bIns="50800" rIns="50800"/>
              <a:lstStyle/>
              <a:p>
                <a:pPr algn="ctr">
                  <a:lnSpc>
                    <a:spcPts val="2100"/>
                  </a:lnSpc>
                </a:pPr>
              </a:p>
            </p:txBody>
          </p:sp>
        </p:grpSp>
        <p:sp>
          <p:nvSpPr>
            <p:cNvPr name="TextBox 15" id="15"/>
            <p:cNvSpPr txBox="true"/>
            <p:nvPr/>
          </p:nvSpPr>
          <p:spPr>
            <a:xfrm rot="0">
              <a:off x="3033168" y="475615"/>
              <a:ext cx="2698286" cy="391723"/>
            </a:xfrm>
            <a:prstGeom prst="rect">
              <a:avLst/>
            </a:prstGeom>
          </p:spPr>
          <p:txBody>
            <a:bodyPr anchor="t" rtlCol="false" tIns="0" lIns="0" bIns="0" rIns="0">
              <a:spAutoFit/>
            </a:bodyPr>
            <a:lstStyle/>
            <a:p>
              <a:pPr marL="0" indent="0" lvl="0">
                <a:lnSpc>
                  <a:spcPts val="2340"/>
                </a:lnSpc>
                <a:spcBef>
                  <a:spcPct val="0"/>
                </a:spcBef>
              </a:pPr>
              <a:r>
                <a:rPr lang="en-US" sz="1800">
                  <a:solidFill>
                    <a:srgbClr val="FFFFFF"/>
                  </a:solidFill>
                  <a:latin typeface="Helios Bold"/>
                </a:rPr>
                <a:t>Page - 9</a:t>
              </a:r>
            </a:p>
          </p:txBody>
        </p:sp>
      </p:grpSp>
      <p:sp>
        <p:nvSpPr>
          <p:cNvPr name="Freeform 16" id="16"/>
          <p:cNvSpPr/>
          <p:nvPr/>
        </p:nvSpPr>
        <p:spPr>
          <a:xfrm flipH="false" flipV="false" rot="0">
            <a:off x="1368852" y="3648785"/>
            <a:ext cx="15204866" cy="4748022"/>
          </a:xfrm>
          <a:custGeom>
            <a:avLst/>
            <a:gdLst/>
            <a:ahLst/>
            <a:cxnLst/>
            <a:rect r="r" b="b" t="t" l="l"/>
            <a:pathLst>
              <a:path h="4748022" w="15204866">
                <a:moveTo>
                  <a:pt x="0" y="0"/>
                </a:moveTo>
                <a:lnTo>
                  <a:pt x="15204866" y="0"/>
                </a:lnTo>
                <a:lnTo>
                  <a:pt x="15204866" y="4748022"/>
                </a:lnTo>
                <a:lnTo>
                  <a:pt x="0" y="4748022"/>
                </a:lnTo>
                <a:lnTo>
                  <a:pt x="0" y="0"/>
                </a:lnTo>
                <a:close/>
              </a:path>
            </a:pathLst>
          </a:custGeom>
          <a:blipFill>
            <a:blip r:embed="rId2"/>
            <a:stretch>
              <a:fillRect l="0" t="0" r="0" b="0"/>
            </a:stretch>
          </a:blipFill>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DAFsRwRV_IA</dc:identifier>
  <dcterms:modified xsi:type="dcterms:W3CDTF">2011-08-01T06:04:30Z</dcterms:modified>
  <cp:revision>1</cp:revision>
  <dc:title>Group - 23</dc:title>
</cp:coreProperties>
</file>

<file path=docProps/thumbnail.jpeg>
</file>